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80" r:id="rId2"/>
    <p:sldMasterId id="2147483688" r:id="rId3"/>
    <p:sldMasterId id="2147483698" r:id="rId4"/>
    <p:sldMasterId id="2147483709" r:id="rId5"/>
    <p:sldMasterId id="2147483717" r:id="rId6"/>
    <p:sldMasterId id="2147483648" r:id="rId7"/>
    <p:sldMasterId id="2147483660" r:id="rId8"/>
  </p:sldMasterIdLst>
  <p:notesMasterIdLst>
    <p:notesMasterId r:id="rId105"/>
  </p:notesMasterIdLst>
  <p:sldIdLst>
    <p:sldId id="256" r:id="rId9"/>
    <p:sldId id="258" r:id="rId10"/>
    <p:sldId id="259" r:id="rId11"/>
    <p:sldId id="257" r:id="rId12"/>
    <p:sldId id="260" r:id="rId13"/>
    <p:sldId id="267" r:id="rId14"/>
    <p:sldId id="266" r:id="rId15"/>
    <p:sldId id="368" r:id="rId16"/>
    <p:sldId id="370" r:id="rId17"/>
    <p:sldId id="371" r:id="rId18"/>
    <p:sldId id="372" r:id="rId19"/>
    <p:sldId id="373" r:id="rId20"/>
    <p:sldId id="374" r:id="rId21"/>
    <p:sldId id="375" r:id="rId22"/>
    <p:sldId id="377" r:id="rId23"/>
    <p:sldId id="376" r:id="rId24"/>
    <p:sldId id="378" r:id="rId25"/>
    <p:sldId id="379" r:id="rId26"/>
    <p:sldId id="380" r:id="rId27"/>
    <p:sldId id="381" r:id="rId28"/>
    <p:sldId id="382" r:id="rId29"/>
    <p:sldId id="383" r:id="rId30"/>
    <p:sldId id="384" r:id="rId31"/>
    <p:sldId id="427" r:id="rId32"/>
    <p:sldId id="386" r:id="rId33"/>
    <p:sldId id="387" r:id="rId34"/>
    <p:sldId id="389" r:id="rId35"/>
    <p:sldId id="390" r:id="rId36"/>
    <p:sldId id="391" r:id="rId37"/>
    <p:sldId id="392" r:id="rId38"/>
    <p:sldId id="393" r:id="rId39"/>
    <p:sldId id="388" r:id="rId40"/>
    <p:sldId id="394" r:id="rId41"/>
    <p:sldId id="395" r:id="rId42"/>
    <p:sldId id="396" r:id="rId43"/>
    <p:sldId id="397" r:id="rId44"/>
    <p:sldId id="399" r:id="rId45"/>
    <p:sldId id="276" r:id="rId46"/>
    <p:sldId id="400" r:id="rId47"/>
    <p:sldId id="404" r:id="rId48"/>
    <p:sldId id="401" r:id="rId49"/>
    <p:sldId id="403" r:id="rId50"/>
    <p:sldId id="262" r:id="rId51"/>
    <p:sldId id="411" r:id="rId52"/>
    <p:sldId id="412" r:id="rId53"/>
    <p:sldId id="414" r:id="rId54"/>
    <p:sldId id="420" r:id="rId55"/>
    <p:sldId id="415" r:id="rId56"/>
    <p:sldId id="416" r:id="rId57"/>
    <p:sldId id="307" r:id="rId58"/>
    <p:sldId id="425" r:id="rId59"/>
    <p:sldId id="359" r:id="rId60"/>
    <p:sldId id="358" r:id="rId61"/>
    <p:sldId id="308" r:id="rId62"/>
    <p:sldId id="309" r:id="rId63"/>
    <p:sldId id="310" r:id="rId64"/>
    <p:sldId id="311" r:id="rId65"/>
    <p:sldId id="357" r:id="rId66"/>
    <p:sldId id="314" r:id="rId67"/>
    <p:sldId id="315" r:id="rId68"/>
    <p:sldId id="317" r:id="rId69"/>
    <p:sldId id="428" r:id="rId70"/>
    <p:sldId id="363" r:id="rId71"/>
    <p:sldId id="320" r:id="rId72"/>
    <p:sldId id="364" r:id="rId73"/>
    <p:sldId id="365" r:id="rId74"/>
    <p:sldId id="264" r:id="rId75"/>
    <p:sldId id="265" r:id="rId76"/>
    <p:sldId id="274" r:id="rId77"/>
    <p:sldId id="278" r:id="rId78"/>
    <p:sldId id="279" r:id="rId79"/>
    <p:sldId id="280" r:id="rId80"/>
    <p:sldId id="281" r:id="rId81"/>
    <p:sldId id="283" r:id="rId82"/>
    <p:sldId id="286" r:id="rId83"/>
    <p:sldId id="287" r:id="rId84"/>
    <p:sldId id="429" r:id="rId85"/>
    <p:sldId id="430" r:id="rId86"/>
    <p:sldId id="431" r:id="rId87"/>
    <p:sldId id="432" r:id="rId88"/>
    <p:sldId id="434" r:id="rId89"/>
    <p:sldId id="435" r:id="rId90"/>
    <p:sldId id="436" r:id="rId91"/>
    <p:sldId id="437" r:id="rId92"/>
    <p:sldId id="438" r:id="rId93"/>
    <p:sldId id="439" r:id="rId94"/>
    <p:sldId id="440" r:id="rId95"/>
    <p:sldId id="441" r:id="rId96"/>
    <p:sldId id="442" r:id="rId97"/>
    <p:sldId id="443" r:id="rId98"/>
    <p:sldId id="444" r:id="rId99"/>
    <p:sldId id="447" r:id="rId100"/>
    <p:sldId id="449" r:id="rId101"/>
    <p:sldId id="450" r:id="rId102"/>
    <p:sldId id="451" r:id="rId103"/>
    <p:sldId id="452" r:id="rId10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4">
          <p15:clr>
            <a:srgbClr val="A4A3A4"/>
          </p15:clr>
        </p15:guide>
        <p15:guide id="2" orient="horz" pos="3888">
          <p15:clr>
            <a:srgbClr val="A4A3A4"/>
          </p15:clr>
        </p15:guide>
        <p15:guide id="3" orient="horz" pos="720">
          <p15:clr>
            <a:srgbClr val="A4A3A4"/>
          </p15:clr>
        </p15:guide>
        <p15:guide id="4" orient="horz" pos="288">
          <p15:clr>
            <a:srgbClr val="A4A3A4"/>
          </p15:clr>
        </p15:guide>
        <p15:guide id="5" orient="horz" pos="4176">
          <p15:clr>
            <a:srgbClr val="A4A3A4"/>
          </p15:clr>
        </p15:guide>
        <p15:guide id="6" orient="horz" pos="3454">
          <p15:clr>
            <a:srgbClr val="A4A3A4"/>
          </p15:clr>
        </p15:guide>
        <p15:guide id="7" orient="horz" pos="3675">
          <p15:clr>
            <a:srgbClr val="A4A3A4"/>
          </p15:clr>
        </p15:guide>
        <p15:guide id="8" orient="horz" pos="2524">
          <p15:clr>
            <a:srgbClr val="A4A3A4"/>
          </p15:clr>
        </p15:guide>
        <p15:guide id="9" orient="horz" pos="2235">
          <p15:clr>
            <a:srgbClr val="A4A3A4"/>
          </p15:clr>
        </p15:guide>
        <p15:guide id="10" pos="576">
          <p15:clr>
            <a:srgbClr val="A4A3A4"/>
          </p15:clr>
        </p15:guide>
        <p15:guide id="11" pos="512">
          <p15:clr>
            <a:srgbClr val="A4A3A4"/>
          </p15:clr>
        </p15:guide>
        <p15:guide id="12" pos="5328">
          <p15:clr>
            <a:srgbClr val="A4A3A4"/>
          </p15:clr>
        </p15:guide>
        <p15:guide id="13" pos="432">
          <p15:clr>
            <a:srgbClr val="A4A3A4"/>
          </p15:clr>
        </p15:guide>
        <p15:guide id="14" pos="2659">
          <p15:clr>
            <a:srgbClr val="A4A3A4"/>
          </p15:clr>
        </p15:guide>
        <p15:guide id="15" pos="360">
          <p15:clr>
            <a:srgbClr val="A4A3A4"/>
          </p15:clr>
        </p15:guide>
        <p15:guide id="16" pos="864">
          <p15:clr>
            <a:srgbClr val="A4A3A4"/>
          </p15:clr>
        </p15:guide>
        <p15:guide id="17" pos="2376">
          <p15:clr>
            <a:srgbClr val="A4A3A4"/>
          </p15:clr>
        </p15:guide>
        <p15:guide id="18" pos="2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675"/>
    <a:srgbClr val="AA785A"/>
    <a:srgbClr val="D7EBFF"/>
    <a:srgbClr val="005AD7"/>
    <a:srgbClr val="FA9641"/>
    <a:srgbClr val="466EA0"/>
    <a:srgbClr val="A50532"/>
    <a:srgbClr val="FFF0C8"/>
    <a:srgbClr val="007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8" autoAdjust="0"/>
    <p:restoredTop sz="90221" autoAdjust="0"/>
  </p:normalViewPr>
  <p:slideViewPr>
    <p:cSldViewPr snapToGrid="0">
      <p:cViewPr varScale="1">
        <p:scale>
          <a:sx n="65" d="100"/>
          <a:sy n="65" d="100"/>
        </p:scale>
        <p:origin x="1476" y="72"/>
      </p:cViewPr>
      <p:guideLst>
        <p:guide orient="horz" pos="84"/>
        <p:guide orient="horz" pos="3888"/>
        <p:guide orient="horz" pos="720"/>
        <p:guide orient="horz" pos="288"/>
        <p:guide orient="horz" pos="4176"/>
        <p:guide orient="horz" pos="3454"/>
        <p:guide orient="horz" pos="3675"/>
        <p:guide orient="horz" pos="2524"/>
        <p:guide orient="horz" pos="2235"/>
        <p:guide pos="576"/>
        <p:guide pos="512"/>
        <p:guide pos="5328"/>
        <p:guide pos="432"/>
        <p:guide pos="2659"/>
        <p:guide pos="360"/>
        <p:guide pos="864"/>
        <p:guide pos="2376"/>
        <p:guide pos="288"/>
      </p:guideLst>
    </p:cSldViewPr>
  </p:slideViewPr>
  <p:outlineViewPr>
    <p:cViewPr>
      <p:scale>
        <a:sx n="33" d="100"/>
        <a:sy n="33" d="100"/>
      </p:scale>
      <p:origin x="0" y="8560"/>
    </p:cViewPr>
  </p:outlineViewPr>
  <p:notesTextViewPr>
    <p:cViewPr>
      <p:scale>
        <a:sx n="100" d="100"/>
        <a:sy n="100" d="100"/>
      </p:scale>
      <p:origin x="0" y="0"/>
    </p:cViewPr>
  </p:notesTextViewPr>
  <p:sorterViewPr>
    <p:cViewPr>
      <p:scale>
        <a:sx n="106" d="100"/>
        <a:sy n="106" d="100"/>
      </p:scale>
      <p:origin x="0" y="279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presProps" Target="presProp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fld id="{39AB4836-FE80-1540-9C9B-1FA870089110}" type="datetime1">
              <a:rPr lang="en-US"/>
              <a:pPr>
                <a:defRPr/>
              </a:pPr>
              <a:t>12/18/2016</a:t>
            </a:fld>
            <a:endParaRPr lang="en-US"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AB62F62-DEEB-FC44-A8E5-41F55EB37E7A}" type="slidenum">
              <a:rPr lang="en-US"/>
              <a:pPr>
                <a:defRPr/>
              </a:pPr>
              <a:t>‹#›</a:t>
            </a:fld>
            <a:endParaRPr lang="en-US" dirty="0"/>
          </a:p>
        </p:txBody>
      </p:sp>
    </p:spTree>
    <p:extLst>
      <p:ext uri="{BB962C8B-B14F-4D97-AF65-F5344CB8AC3E}">
        <p14:creationId xmlns:p14="http://schemas.microsoft.com/office/powerpoint/2010/main" val="272439809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alibri"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alibri"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alibri"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alibri"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921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748256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528122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60100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94372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98898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03210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6650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57420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1042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48136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0756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84286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546528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49449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76101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994476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208910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76957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71114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60227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868571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5267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22711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3690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1690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3627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516184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15203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27116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682493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505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84585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942663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00348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29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08414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03472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221495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11614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716926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871439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680434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88107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61286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3833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05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65418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997563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264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094113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14099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770042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264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569334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469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3988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673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44145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1878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137531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2288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329231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2493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4012984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2697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85166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582888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1830857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5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2577541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943458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72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3831978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743032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372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p>
        </p:txBody>
      </p:sp>
    </p:spTree>
    <p:extLst>
      <p:ext uri="{BB962C8B-B14F-4D97-AF65-F5344CB8AC3E}">
        <p14:creationId xmlns:p14="http://schemas.microsoft.com/office/powerpoint/2010/main" val="799684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048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3888488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253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172508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96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24236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915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24453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818101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0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78657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325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973585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529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29774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939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475132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449507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7587"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682376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AB62F62-DEEB-FC44-A8E5-41F55EB37E7A}" type="slidenum">
              <a:rPr lang="en-US" smtClean="0"/>
              <a:pPr>
                <a:defRPr/>
              </a:pPr>
              <a:t>84</a:t>
            </a:fld>
            <a:endParaRPr lang="en-US" dirty="0"/>
          </a:p>
        </p:txBody>
      </p:sp>
    </p:spTree>
    <p:extLst>
      <p:ext uri="{BB962C8B-B14F-4D97-AF65-F5344CB8AC3E}">
        <p14:creationId xmlns:p14="http://schemas.microsoft.com/office/powerpoint/2010/main" val="1201612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B62F62-DEEB-FC44-A8E5-41F55EB37E7A}" type="slidenum">
              <a:rPr lang="en-US" smtClean="0"/>
              <a:pPr>
                <a:defRPr/>
              </a:pPr>
              <a:t>92</a:t>
            </a:fld>
            <a:endParaRPr lang="en-US" dirty="0"/>
          </a:p>
        </p:txBody>
      </p:sp>
    </p:spTree>
    <p:extLst>
      <p:ext uri="{BB962C8B-B14F-4D97-AF65-F5344CB8AC3E}">
        <p14:creationId xmlns:p14="http://schemas.microsoft.com/office/powerpoint/2010/main" val="154357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5413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923001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2373964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6238015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688497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451453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8060151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52422355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5814424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9129025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77110129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423454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6081591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0370181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6387042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6759899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1648455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247319515"/>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90076918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0902364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26445112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7756664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7702142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58100949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61485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6632834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24159294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6810946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03396917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15949375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55181377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85199322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17621588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413951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1111968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7877072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94389243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4274491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3684827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1695756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72616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4363118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3007996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22611372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98782300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51488329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23562895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67837464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92267119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70304181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88058809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247098988"/>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203104467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409018944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77225788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299769476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08983063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276621154"/>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243688995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06188339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296159074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51583239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00594663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212185985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685063569"/>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82975756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121384927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98320788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7473406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6992471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6444147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8.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0" y="6019367"/>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81" y="6122892"/>
            <a:ext cx="3223119" cy="272375"/>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a:spLocks/>
          </p:cNvSpPr>
          <p:nvPr/>
        </p:nvSpPr>
        <p:spPr>
          <a:xfrm>
            <a:off x="0" y="6504992"/>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5146882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a:spLocks/>
          </p:cNvSpPr>
          <p:nvPr/>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291845821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3136371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345772804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3178988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89568026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itchFamily="34" charset="0"/>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itchFamily="34" charset="0"/>
                <a:ea typeface="+mn-ea"/>
                <a:cs typeface="+mn-cs"/>
              </a:rPr>
              <a:t>©McGraw-Hill Education.</a:t>
            </a:r>
          </a:p>
        </p:txBody>
      </p:sp>
    </p:spTree>
    <p:extLst>
      <p:ext uri="{BB962C8B-B14F-4D97-AF65-F5344CB8AC3E}">
        <p14:creationId xmlns:p14="http://schemas.microsoft.com/office/powerpoint/2010/main" val="727725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slide" Target="slide72.xml"/><Relationship Id="rId4" Type="http://schemas.openxmlformats.org/officeDocument/2006/relationships/slide" Target="slide7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slide" Target="slide7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slide" Target="slide7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hyperlink" Target="http://kerin.tv/cr7e/v7-2" TargetMode="External"/><Relationship Id="rId4" Type="http://schemas.openxmlformats.org/officeDocument/2006/relationships/slide" Target="slide8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8" Type="http://schemas.openxmlformats.org/officeDocument/2006/relationships/hyperlink" Target="http://kerin.tv/cr7e/ppt7-7" TargetMode="External"/><Relationship Id="rId3" Type="http://schemas.openxmlformats.org/officeDocument/2006/relationships/hyperlink" Target="http://kerin.tv/cr7e/ppt7-4" TargetMode="External"/><Relationship Id="rId7" Type="http://schemas.openxmlformats.org/officeDocument/2006/relationships/hyperlink" Target="http://kerin.tv/cr7e/ppt7-5" TargetMode="External"/><Relationship Id="rId2" Type="http://schemas.openxmlformats.org/officeDocument/2006/relationships/notesSlide" Target="../notesSlides/notesSlide16.xml"/><Relationship Id="rId1" Type="http://schemas.openxmlformats.org/officeDocument/2006/relationships/slideLayout" Target="../slideLayouts/slideLayout49.xml"/><Relationship Id="rId6" Type="http://schemas.openxmlformats.org/officeDocument/2006/relationships/hyperlink" Target="http://kerin.tv/cr7e/ppt7-2" TargetMode="External"/><Relationship Id="rId5" Type="http://schemas.openxmlformats.org/officeDocument/2006/relationships/hyperlink" Target="http://kerin.tv/cr7e/ppt7-3" TargetMode="External"/><Relationship Id="rId10" Type="http://schemas.openxmlformats.org/officeDocument/2006/relationships/hyperlink" Target="http://kerin.tv/cr7e/ppt7-8" TargetMode="External"/><Relationship Id="rId4" Type="http://schemas.openxmlformats.org/officeDocument/2006/relationships/image" Target="../media/image16.jpeg"/><Relationship Id="rId9" Type="http://schemas.openxmlformats.org/officeDocument/2006/relationships/hyperlink" Target="http://kerin.tv/cr7e/ppt7-6"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hyperlink" Target="http://kerin.tv/cr7e/ppt7-9"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v7-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slide" Target="slide8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slide" Target="slide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slide" Target="slide83.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slide" Target="slide84.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slide" Target="slide85.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slide" Target="slide8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slide" Target="slide8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slide" Target="slide88.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slide" Target="slide89.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hyperlink" Target="http://kerin.tv/cr7e/ppt7-10" TargetMode="External"/><Relationship Id="rId4" Type="http://schemas.openxmlformats.org/officeDocument/2006/relationships/slide" Target="slide90.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v7-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40.xml"/><Relationship Id="rId1" Type="http://schemas.openxmlformats.org/officeDocument/2006/relationships/slideLayout" Target="../slideLayouts/slideLayout49.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slide" Target="slide91.xml"/></Relationships>
</file>

<file path=ppt/slides/_rels/slide43.xml.rels><?xml version="1.0" encoding="UTF-8" standalone="yes"?>
<Relationships xmlns="http://schemas.openxmlformats.org/package/2006/relationships"><Relationship Id="rId3" Type="http://schemas.openxmlformats.org/officeDocument/2006/relationships/hyperlink" Target="http://kerin.tv/cr7e/ppt7-11" TargetMode="External"/><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slide" Target="slide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notesSlide" Target="../notesSlides/notesSlide46.xml"/><Relationship Id="rId1" Type="http://schemas.openxmlformats.org/officeDocument/2006/relationships/slideLayout" Target="../slideLayouts/slideLayout49.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slide" Target="slide93.xml"/></Relationships>
</file>

<file path=ppt/slides/_rels/slide5.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9.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v7-4"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slide" Target="slide94.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slide" Target="slide95.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slide" Target="slide9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slide" Target="slide77.xml"/></Relationships>
</file>

<file path=ppt/slides/_rels/slide60.xml.rels><?xml version="1.0" encoding="UTF-8" standalone="yes"?>
<Relationships xmlns="http://schemas.openxmlformats.org/package/2006/relationships"><Relationship Id="rId3" Type="http://schemas.openxmlformats.org/officeDocument/2006/relationships/hyperlink" Target="http://kerin.tv/cr7e/ppt7-13" TargetMode="External"/><Relationship Id="rId2" Type="http://schemas.openxmlformats.org/officeDocument/2006/relationships/notesSlide" Target="../notesSlides/notesSlide59.xml"/><Relationship Id="rId1" Type="http://schemas.openxmlformats.org/officeDocument/2006/relationships/slideLayout" Target="../slideLayouts/slideLayout49.xml"/><Relationship Id="rId6" Type="http://schemas.openxmlformats.org/officeDocument/2006/relationships/hyperlink" Target="http://kerin.tv/cr7e/ppt7-12" TargetMode="External"/><Relationship Id="rId5" Type="http://schemas.openxmlformats.org/officeDocument/2006/relationships/hyperlink" Target="http://kerin.tv/cr7e/ppt7-14" TargetMode="External"/><Relationship Id="rId4" Type="http://schemas.openxmlformats.org/officeDocument/2006/relationships/image" Target="../media/image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8" Type="http://schemas.openxmlformats.org/officeDocument/2006/relationships/hyperlink" Target="http://kerin.tv/cr7e/ppt7-19" TargetMode="External"/><Relationship Id="rId13" Type="http://schemas.openxmlformats.org/officeDocument/2006/relationships/hyperlink" Target="http://kerin.tv/cr7e/ppt7-24" TargetMode="External"/><Relationship Id="rId3" Type="http://schemas.openxmlformats.org/officeDocument/2006/relationships/hyperlink" Target="http://kerin.tv/cr7e/ppt7-15" TargetMode="External"/><Relationship Id="rId7" Type="http://schemas.openxmlformats.org/officeDocument/2006/relationships/hyperlink" Target="http://kerin.tv/cr7e/ppt7-18" TargetMode="External"/><Relationship Id="rId12" Type="http://schemas.openxmlformats.org/officeDocument/2006/relationships/hyperlink" Target="http://kerin.tv/cr7e/ppt7-23" TargetMode="External"/><Relationship Id="rId2" Type="http://schemas.openxmlformats.org/officeDocument/2006/relationships/notesSlide" Target="../notesSlides/notesSlide61.xml"/><Relationship Id="rId1" Type="http://schemas.openxmlformats.org/officeDocument/2006/relationships/slideLayout" Target="../slideLayouts/slideLayout60.xml"/><Relationship Id="rId6" Type="http://schemas.openxmlformats.org/officeDocument/2006/relationships/hyperlink" Target="http://kerin.tv/cr7e/ppt7-17" TargetMode="External"/><Relationship Id="rId11" Type="http://schemas.openxmlformats.org/officeDocument/2006/relationships/hyperlink" Target="http://kerin.tv/cr7e/ppt7-22" TargetMode="External"/><Relationship Id="rId5" Type="http://schemas.openxmlformats.org/officeDocument/2006/relationships/hyperlink" Target="http://kerin.tv/cr7e/ppt7-16" TargetMode="External"/><Relationship Id="rId15" Type="http://schemas.openxmlformats.org/officeDocument/2006/relationships/hyperlink" Target="http://kerin.tv/cr7e/ppt7-26" TargetMode="External"/><Relationship Id="rId10" Type="http://schemas.openxmlformats.org/officeDocument/2006/relationships/hyperlink" Target="http://kerin.tv/cr7e/ppt7-21" TargetMode="External"/><Relationship Id="rId4" Type="http://schemas.openxmlformats.org/officeDocument/2006/relationships/image" Target="../media/image16.jpeg"/><Relationship Id="rId9" Type="http://schemas.openxmlformats.org/officeDocument/2006/relationships/hyperlink" Target="http://kerin.tv/cr7e/ppt7-20" TargetMode="External"/><Relationship Id="rId14" Type="http://schemas.openxmlformats.org/officeDocument/2006/relationships/hyperlink" Target="http://kerin.tv/cr7e/ppt7-25"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3" Type="http://schemas.openxmlformats.org/officeDocument/2006/relationships/hyperlink" Target="http://kerin.tv/cr7e/ppt7-27" TargetMode="External"/><Relationship Id="rId2" Type="http://schemas.openxmlformats.org/officeDocument/2006/relationships/notesSlide" Target="../notesSlides/notesSlide65.xml"/><Relationship Id="rId1" Type="http://schemas.openxmlformats.org/officeDocument/2006/relationships/slideLayout" Target="../slideLayouts/slideLayout49.xml"/><Relationship Id="rId5" Type="http://schemas.openxmlformats.org/officeDocument/2006/relationships/hyperlink" Target="http://kerin.tv/cr7e/ppt7-28" TargetMode="External"/><Relationship Id="rId4" Type="http://schemas.openxmlformats.org/officeDocument/2006/relationships/image" Target="../media/image8.jpeg"/></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6.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5.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8.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8.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hyperlink" Target="http://kerin.tv/cr7e/ppt7-1"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 Id="rId5" Type="http://schemas.openxmlformats.org/officeDocument/2006/relationships/image" Target="../media/image10.jp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10.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0.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10.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1.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10.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2.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18.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3.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21.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4.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41.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5.xml"/><Relationship Id="rId1" Type="http://schemas.openxmlformats.org/officeDocument/2006/relationships/slideLayout" Target="../slideLayouts/slideLayout49.xml"/><Relationship Id="rId5" Type="http://schemas.openxmlformats.org/officeDocument/2006/relationships/image" Target="../media/image49.jpeg"/><Relationship Id="rId4" Type="http://schemas.openxmlformats.org/officeDocument/2006/relationships/slide" Target="slide47.xml"/></Relationships>
</file>

<file path=ppt/slides/_rels/slide7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76" y="606842"/>
            <a:ext cx="251777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502" y="1090194"/>
            <a:ext cx="1146175"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ctrTitle"/>
          </p:nvPr>
        </p:nvSpPr>
        <p:spPr>
          <a:xfrm>
            <a:off x="241300" y="3289300"/>
            <a:ext cx="5105400" cy="609600"/>
          </a:xfrm>
        </p:spPr>
        <p:txBody>
          <a:bodyPr/>
          <a:lstStyle/>
          <a:p>
            <a:r>
              <a:rPr lang="en-US" dirty="0"/>
              <a:t>Marketing Research: From Customer Insights to Actions</a:t>
            </a:r>
            <a:br>
              <a:rPr lang="en-US" dirty="0"/>
            </a:br>
            <a:endParaRPr lang="en-US" dirty="0"/>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endParaRPr lang="en-US" sz="3200" b="1" dirty="0">
              <a:solidFill>
                <a:srgbClr val="007800"/>
              </a:solidFill>
            </a:endParaRPr>
          </a:p>
        </p:txBody>
      </p:sp>
      <p:sp>
        <p:nvSpPr>
          <p:cNvPr id="12" name="Title 11"/>
          <p:cNvSpPr>
            <a:spLocks noGrp="1"/>
          </p:cNvSpPr>
          <p:nvPr>
            <p:ph type="title"/>
          </p:nvPr>
        </p:nvSpPr>
        <p:spPr/>
        <p:txBody>
          <a:bodyPr/>
          <a:lstStyle/>
          <a:p>
            <a:r>
              <a:rPr lang="en-US" sz="3200" b="1" dirty="0">
                <a:solidFill>
                  <a:srgbClr val="A50532"/>
                </a:solidFill>
              </a:rPr>
              <a:t>STEP 3: COLLECT RELEVANT INFORMATION/DATA</a:t>
            </a:r>
            <a:endParaRPr lang="en-US" sz="3200" dirty="0"/>
          </a:p>
        </p:txBody>
      </p:sp>
      <p:sp>
        <p:nvSpPr>
          <p:cNvPr id="13" name="Content Placeholder 12"/>
          <p:cNvSpPr>
            <a:spLocks noGrp="1"/>
          </p:cNvSpPr>
          <p:nvPr>
            <p:ph idx="1"/>
          </p:nvPr>
        </p:nvSpPr>
        <p:spPr/>
        <p:txBody>
          <a:bodyPr/>
          <a:lstStyle/>
          <a:p>
            <a:r>
              <a:rPr lang="en-US" b="1" dirty="0">
                <a:solidFill>
                  <a:srgbClr val="000000"/>
                </a:solidFill>
              </a:rPr>
              <a:t>Relevant Information for Rational, Informed Marketing Decision</a:t>
            </a:r>
          </a:p>
          <a:p>
            <a:pPr lvl="1"/>
            <a:r>
              <a:rPr lang="en-US" b="1" dirty="0">
                <a:solidFill>
                  <a:srgbClr val="0064FF"/>
                </a:solidFill>
                <a:hlinkClick r:id="rId3" action="ppaction://hlinksldjump"/>
              </a:rPr>
              <a:t>Data</a:t>
            </a:r>
            <a:endParaRPr lang="en-US" b="1" dirty="0">
              <a:solidFill>
                <a:srgbClr val="0064FF"/>
              </a:solidFill>
            </a:endParaRPr>
          </a:p>
          <a:p>
            <a:pPr lvl="1"/>
            <a:r>
              <a:rPr lang="en-US" b="1" dirty="0">
                <a:solidFill>
                  <a:srgbClr val="0064FF"/>
                </a:solidFill>
                <a:hlinkClick r:id="rId4" action="ppaction://hlinksldjump"/>
              </a:rPr>
              <a:t>Secondary Data</a:t>
            </a:r>
            <a:endParaRPr lang="en-US" b="1" dirty="0">
              <a:solidFill>
                <a:srgbClr val="0064FF"/>
              </a:solidFill>
            </a:endParaRPr>
          </a:p>
          <a:p>
            <a:pPr lvl="1"/>
            <a:r>
              <a:rPr lang="en-US" b="1" dirty="0">
                <a:solidFill>
                  <a:srgbClr val="0064FF"/>
                </a:solidFill>
                <a:hlinkClick r:id="rId5" action="ppaction://hlinksldjump"/>
              </a:rPr>
              <a:t>Primary Data</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2</a:t>
            </a:r>
            <a:r>
              <a:rPr lang="en-US" sz="2800" b="1" dirty="0"/>
              <a:t>  Types of marketing information</a:t>
            </a:r>
            <a:endParaRPr lang="en-US" sz="2800" dirty="0"/>
          </a:p>
        </p:txBody>
      </p:sp>
      <p:pic>
        <p:nvPicPr>
          <p:cNvPr id="6" name="Content Placeholder 5" descr="A summary graphic shows types of marketing informa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3386" y="951514"/>
            <a:ext cx="6955972" cy="5335973"/>
          </a:xfrm>
          <a:prstGeom prst="rect">
            <a:avLst/>
          </a:prstGeom>
        </p:spPr>
      </p:pic>
      <p:sp>
        <p:nvSpPr>
          <p:cNvPr id="3" name="Text Placeholder 2"/>
          <p:cNvSpPr>
            <a:spLocks noGrp="1"/>
          </p:cNvSpPr>
          <p:nvPr>
            <p:ph type="body" sz="quarter" idx="16"/>
          </p:nvPr>
        </p:nvSpPr>
        <p:spPr/>
        <p:txBody>
          <a:bodyPr/>
          <a:lstStyle/>
          <a:p>
            <a:r>
              <a:rPr lang="en-US" dirty="0">
                <a:hlinkClick r:id="rId4" action="ppaction://hlinksldjump"/>
              </a:rPr>
              <a:t>Jump to Appendix 2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9" name="Title 8"/>
          <p:cNvSpPr>
            <a:spLocks noGrp="1"/>
          </p:cNvSpPr>
          <p:nvPr>
            <p:ph type="title"/>
          </p:nvPr>
        </p:nvSpPr>
        <p:spPr/>
        <p:txBody>
          <a:bodyPr/>
          <a:lstStyle/>
          <a:p>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(1 of 5)</a:t>
            </a:r>
            <a:endParaRPr lang="en-US" sz="1800" dirty="0"/>
          </a:p>
        </p:txBody>
      </p:sp>
      <p:sp>
        <p:nvSpPr>
          <p:cNvPr id="10" name="Content Placeholder 9"/>
          <p:cNvSpPr>
            <a:spLocks noGrp="1"/>
          </p:cNvSpPr>
          <p:nvPr>
            <p:ph idx="1"/>
          </p:nvPr>
        </p:nvSpPr>
        <p:spPr>
          <a:xfrm>
            <a:off x="453231" y="1455738"/>
            <a:ext cx="8229600" cy="5562600"/>
          </a:xfrm>
        </p:spPr>
        <p:txBody>
          <a:bodyPr/>
          <a:lstStyle/>
          <a:p>
            <a:r>
              <a:rPr lang="en-US" sz="3200" b="1" dirty="0"/>
              <a:t>Internal</a:t>
            </a:r>
          </a:p>
          <a:p>
            <a:pPr lvl="1"/>
            <a:r>
              <a:rPr lang="en-US" sz="3200" b="1" dirty="0"/>
              <a:t>Marketing Input Data</a:t>
            </a:r>
            <a:endParaRPr lang="en-US" sz="3200" b="1" dirty="0">
              <a:solidFill>
                <a:srgbClr val="0064FF"/>
              </a:solidFill>
            </a:endParaRPr>
          </a:p>
          <a:p>
            <a:pPr lvl="1"/>
            <a:r>
              <a:rPr lang="en-US" sz="3200" b="1" dirty="0"/>
              <a:t>Marketing Outcome Data</a:t>
            </a:r>
            <a:endParaRPr lang="en-US" sz="3200" dirty="0"/>
          </a:p>
        </p:txBody>
      </p:sp>
      <p:pic>
        <p:nvPicPr>
          <p:cNvPr id="3" name="Picture 2" descr="A graphic lists the two aspects of internal data (in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539" y="4060905"/>
            <a:ext cx="6277762" cy="1948271"/>
          </a:xfrm>
          <a:prstGeom prst="rect">
            <a:avLst/>
          </a:prstGeom>
        </p:spPr>
      </p:pic>
      <p:sp>
        <p:nvSpPr>
          <p:cNvPr id="4" name="Text Placeholder 3"/>
          <p:cNvSpPr>
            <a:spLocks noGrp="1"/>
          </p:cNvSpPr>
          <p:nvPr>
            <p:ph type="body" sz="quarter" idx="16"/>
          </p:nvPr>
        </p:nvSpPr>
        <p:spPr/>
        <p:txBody>
          <a:bodyPr/>
          <a:lstStyle/>
          <a:p>
            <a:r>
              <a:rPr lang="en-US" dirty="0">
                <a:hlinkClick r:id="rId4" action="ppaction://hlinksldjump"/>
              </a:rPr>
              <a:t>Jump to Appendix 3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3" name="Title 12"/>
          <p:cNvSpPr>
            <a:spLocks noGrp="1"/>
          </p:cNvSpPr>
          <p:nvPr>
            <p:ph type="title"/>
          </p:nvPr>
        </p:nvSpPr>
        <p:spPr/>
        <p:txBody>
          <a:bodyPr/>
          <a:lstStyle/>
          <a:p>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(2 of 5)</a:t>
            </a:r>
            <a:endParaRPr lang="en-US" sz="1800" dirty="0"/>
          </a:p>
        </p:txBody>
      </p:sp>
      <p:sp>
        <p:nvSpPr>
          <p:cNvPr id="15" name="Content Placeholder 14"/>
          <p:cNvSpPr>
            <a:spLocks noGrp="1"/>
          </p:cNvSpPr>
          <p:nvPr>
            <p:ph idx="1"/>
          </p:nvPr>
        </p:nvSpPr>
        <p:spPr>
          <a:xfrm>
            <a:off x="453231" y="1303338"/>
            <a:ext cx="8229600" cy="5562600"/>
          </a:xfrm>
        </p:spPr>
        <p:txBody>
          <a:bodyPr/>
          <a:lstStyle/>
          <a:p>
            <a:r>
              <a:rPr lang="en-US" sz="3200" b="1" dirty="0"/>
              <a:t>External</a:t>
            </a:r>
          </a:p>
          <a:p>
            <a:pPr lvl="1"/>
            <a:r>
              <a:rPr lang="en-US" sz="3200" b="1" dirty="0"/>
              <a:t>Census Bureau</a:t>
            </a:r>
            <a:endParaRPr lang="en-US" sz="3200" b="1" dirty="0">
              <a:solidFill>
                <a:srgbClr val="0064FF"/>
              </a:solidFill>
            </a:endParaRPr>
          </a:p>
          <a:p>
            <a:pPr lvl="2"/>
            <a:r>
              <a:rPr lang="en-US" sz="3200" b="1" dirty="0"/>
              <a:t>U. S. 2010 Census</a:t>
            </a:r>
            <a:endParaRPr lang="en-US" sz="3200" b="1" dirty="0">
              <a:solidFill>
                <a:srgbClr val="0064FF"/>
              </a:solidFill>
            </a:endParaRPr>
          </a:p>
          <a:p>
            <a:pPr lvl="2"/>
            <a:r>
              <a:rPr lang="en-US" sz="3200" b="1" dirty="0"/>
              <a:t>American Community Survey</a:t>
            </a:r>
            <a:endParaRPr lang="en-US" sz="3200" b="1" dirty="0">
              <a:solidFill>
                <a:srgbClr val="0064FF"/>
              </a:solidFill>
            </a:endParaRPr>
          </a:p>
          <a:p>
            <a:pPr lvl="2"/>
            <a:r>
              <a:rPr lang="en-US" sz="3200" b="1" dirty="0"/>
              <a:t>U. S. 2012 Economic Census</a:t>
            </a:r>
            <a:endParaRPr lang="en-US" sz="3200" dirty="0"/>
          </a:p>
        </p:txBody>
      </p:sp>
      <p:pic>
        <p:nvPicPr>
          <p:cNvPr id="4" name="Picture 3"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500" y="4812925"/>
            <a:ext cx="5720066" cy="1737112"/>
          </a:xfrm>
          <a:prstGeom prst="rect">
            <a:avLst/>
          </a:prstGeom>
        </p:spPr>
      </p:pic>
      <p:sp>
        <p:nvSpPr>
          <p:cNvPr id="3" name="Text Placeholder 2"/>
          <p:cNvSpPr>
            <a:spLocks noGrp="1"/>
          </p:cNvSpPr>
          <p:nvPr>
            <p:ph type="body" sz="quarter" idx="16"/>
          </p:nvPr>
        </p:nvSpPr>
        <p:spPr/>
        <p:txBody>
          <a:bodyPr/>
          <a:lstStyle/>
          <a:p>
            <a:r>
              <a:rPr lang="en-US" dirty="0">
                <a:hlinkClick r:id="rId4" action="ppaction://hlinksldjump"/>
              </a:rPr>
              <a:t>Jump to Appendix 4 long image description</a:t>
            </a:r>
            <a:endParaRPr lang="en-US" dirty="0"/>
          </a:p>
        </p:txBody>
      </p:sp>
      <p:sp>
        <p:nvSpPr>
          <p:cNvPr id="2" name="Text Placeholder 1" hidden="1"/>
          <p:cNvSpPr>
            <a:spLocks noGrp="1"/>
          </p:cNvSpPr>
          <p:nvPr>
            <p:ph type="body" sz="quarter" idx="11"/>
          </p:nvPr>
        </p:nvSpPr>
        <p:spPr/>
        <p:txBody>
          <a:bodyPr/>
          <a:lstStyle/>
          <a:p>
            <a:endParaRPr lang="en-US"/>
          </a:p>
        </p:txBody>
      </p:sp>
      <p:grpSp>
        <p:nvGrpSpPr>
          <p:cNvPr id="9" name="Group 8" descr="Click for the census video."/>
          <p:cNvGrpSpPr/>
          <p:nvPr/>
        </p:nvGrpSpPr>
        <p:grpSpPr>
          <a:xfrm>
            <a:off x="7129992" y="1786467"/>
            <a:ext cx="1706557" cy="1156721"/>
            <a:chOff x="7129992" y="1786467"/>
            <a:chExt cx="1706557" cy="1156721"/>
          </a:xfrm>
        </p:grpSpPr>
        <p:pic>
          <p:nvPicPr>
            <p:cNvPr id="14" name="Picture 19">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6688" y="2181188"/>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29992" y="1786467"/>
              <a:ext cx="1706557" cy="369332"/>
            </a:xfrm>
            <a:prstGeom prst="rect">
              <a:avLst/>
            </a:prstGeom>
            <a:noFill/>
          </p:spPr>
          <p:txBody>
            <a:bodyPr wrap="none" rtlCol="0">
              <a:spAutoFit/>
            </a:bodyPr>
            <a:lstStyle/>
            <a:p>
              <a:pPr algn="ctr"/>
              <a:r>
                <a:rPr lang="en-US" sz="1800" b="1" dirty="0"/>
                <a:t>Census Video</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(3 of 5)</a:t>
            </a:r>
            <a:endParaRPr lang="en-US" sz="1800" dirty="0"/>
          </a:p>
        </p:txBody>
      </p:sp>
      <p:sp>
        <p:nvSpPr>
          <p:cNvPr id="13" name="Content Placeholder 12"/>
          <p:cNvSpPr>
            <a:spLocks noGrp="1"/>
          </p:cNvSpPr>
          <p:nvPr>
            <p:ph idx="1"/>
          </p:nvPr>
        </p:nvSpPr>
        <p:spPr>
          <a:xfrm>
            <a:off x="457200" y="1600201"/>
            <a:ext cx="8229600" cy="2463800"/>
          </a:xfrm>
        </p:spPr>
        <p:txBody>
          <a:bodyPr/>
          <a:lstStyle/>
          <a:p>
            <a:r>
              <a:rPr lang="en-US" b="1" dirty="0"/>
              <a:t>External</a:t>
            </a:r>
          </a:p>
          <a:p>
            <a:pPr lvl="1"/>
            <a:r>
              <a:rPr lang="en-US" b="1" dirty="0"/>
              <a:t>Syndicated Panel</a:t>
            </a:r>
            <a:endParaRPr lang="en-US" b="1" dirty="0">
              <a:solidFill>
                <a:srgbClr val="0064FF"/>
              </a:solidFill>
            </a:endParaRPr>
          </a:p>
          <a:p>
            <a:pPr lvl="2"/>
            <a:r>
              <a:rPr lang="en-US" b="1" dirty="0"/>
              <a:t>Nielsen TV Ratings</a:t>
            </a:r>
            <a:endParaRPr lang="en-US" b="1" dirty="0">
              <a:solidFill>
                <a:srgbClr val="0064FF"/>
              </a:solidFill>
            </a:endParaRPr>
          </a:p>
          <a:p>
            <a:pPr lvl="2"/>
            <a:r>
              <a:rPr lang="en-US" b="1" dirty="0"/>
              <a:t>J.D. Power Surveys</a:t>
            </a:r>
            <a:endParaRPr lang="en-US" b="1" dirty="0">
              <a:solidFill>
                <a:srgbClr val="0064FF"/>
              </a:solidFill>
            </a:endParaRPr>
          </a:p>
          <a:p>
            <a:pPr lvl="2"/>
            <a:r>
              <a:rPr lang="en-US" b="1" dirty="0"/>
              <a:t>IRI InfoScan</a:t>
            </a:r>
            <a:endParaRPr lang="en-US" dirty="0"/>
          </a:p>
        </p:txBody>
      </p:sp>
      <p:pic>
        <p:nvPicPr>
          <p:cNvPr id="10" name="Picture 9"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162" y="4612386"/>
            <a:ext cx="5638617" cy="171237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858" y="1923142"/>
            <a:ext cx="2779442" cy="1856667"/>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1" name="Title 10"/>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(4 of 5)</a:t>
            </a:r>
            <a:endParaRPr lang="en-US" sz="1800" dirty="0"/>
          </a:p>
        </p:txBody>
      </p:sp>
      <p:sp>
        <p:nvSpPr>
          <p:cNvPr id="12" name="Content Placeholder 11"/>
          <p:cNvSpPr>
            <a:spLocks noGrp="1"/>
          </p:cNvSpPr>
          <p:nvPr>
            <p:ph idx="1"/>
          </p:nvPr>
        </p:nvSpPr>
        <p:spPr>
          <a:xfrm>
            <a:off x="540745" y="1633624"/>
            <a:ext cx="8229600" cy="2374900"/>
          </a:xfrm>
        </p:spPr>
        <p:txBody>
          <a:bodyPr/>
          <a:lstStyle/>
          <a:p>
            <a:r>
              <a:rPr lang="en-US" b="1" dirty="0"/>
              <a:t>External</a:t>
            </a:r>
          </a:p>
          <a:p>
            <a:pPr lvl="1"/>
            <a:r>
              <a:rPr lang="en-US" b="1" dirty="0"/>
              <a:t>Trade Associations</a:t>
            </a:r>
            <a:endParaRPr lang="en-US" b="1" dirty="0">
              <a:solidFill>
                <a:srgbClr val="0064FF"/>
              </a:solidFill>
            </a:endParaRPr>
          </a:p>
          <a:p>
            <a:pPr lvl="1"/>
            <a:r>
              <a:rPr lang="en-US" b="1" dirty="0"/>
              <a:t>Universities</a:t>
            </a:r>
            <a:endParaRPr lang="en-US" b="1" dirty="0">
              <a:solidFill>
                <a:srgbClr val="0064FF"/>
              </a:solidFill>
            </a:endParaRPr>
          </a:p>
          <a:p>
            <a:pPr lvl="1"/>
            <a:r>
              <a:rPr lang="en-US" b="1" dirty="0"/>
              <a:t>Business Periodicals</a:t>
            </a:r>
            <a:endParaRPr lang="en-US" dirty="0"/>
          </a:p>
        </p:txBody>
      </p:sp>
      <p:pic>
        <p:nvPicPr>
          <p:cNvPr id="9" name="Picture 8" descr="A graphic lists types of external data (outside the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1" y="4445271"/>
            <a:ext cx="5937986" cy="1803292"/>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lnSpc>
                <a:spcPct val="105000"/>
              </a:lnSpc>
              <a:spcBef>
                <a:spcPct val="30000"/>
              </a:spcBef>
            </a:pPr>
            <a:endParaRPr lang="en-US" sz="2800" b="1" dirty="0">
              <a:solidFill>
                <a:schemeClr val="accent2"/>
              </a:solidFill>
            </a:endParaRPr>
          </a:p>
        </p:txBody>
      </p:sp>
      <p:sp>
        <p:nvSpPr>
          <p:cNvPr id="23" name="Title 22"/>
          <p:cNvSpPr>
            <a:spLocks noGrp="1"/>
          </p:cNvSpPr>
          <p:nvPr>
            <p:ph type="title"/>
          </p:nvPr>
        </p:nvSpPr>
        <p:spPr/>
        <p:txBody>
          <a:bodyPr/>
          <a:lstStyle/>
          <a:p>
            <a:r>
              <a:rPr lang="en-US" sz="3200" b="1" dirty="0">
                <a:solidFill>
                  <a:srgbClr val="AA785A"/>
                </a:solidFill>
              </a:rPr>
              <a:t>MARKETING MATTERS</a:t>
            </a:r>
            <a:br>
              <a:rPr lang="en-US" sz="2800" b="1" dirty="0">
                <a:solidFill>
                  <a:srgbClr val="AA785A"/>
                </a:solidFill>
              </a:rPr>
            </a:br>
            <a:r>
              <a:rPr lang="en-US" sz="2200" b="1" dirty="0">
                <a:solidFill>
                  <a:srgbClr val="A50532"/>
                </a:solidFill>
              </a:rPr>
              <a:t>Online Databases and Internet Resources for Marketers</a:t>
            </a:r>
            <a:endParaRPr lang="en-US" sz="2200" dirty="0"/>
          </a:p>
        </p:txBody>
      </p:sp>
      <p:sp>
        <p:nvSpPr>
          <p:cNvPr id="24" name="Content Placeholder 23"/>
          <p:cNvSpPr>
            <a:spLocks noGrp="1"/>
          </p:cNvSpPr>
          <p:nvPr>
            <p:ph idx="1"/>
          </p:nvPr>
        </p:nvSpPr>
        <p:spPr>
          <a:xfrm>
            <a:off x="457200" y="1511994"/>
            <a:ext cx="8229600" cy="3819939"/>
          </a:xfrm>
        </p:spPr>
        <p:txBody>
          <a:bodyPr/>
          <a:lstStyle/>
          <a:p>
            <a:pPr marL="342900" indent="-342900"/>
            <a:r>
              <a:rPr lang="en-US" sz="2400" b="1" dirty="0"/>
              <a:t>Sources of News &amp; Articles:</a:t>
            </a:r>
          </a:p>
          <a:p>
            <a:pPr lvl="1"/>
            <a:r>
              <a:rPr lang="en-US" sz="2400" b="1" dirty="0"/>
              <a:t>LexisNexis --</a:t>
            </a:r>
          </a:p>
          <a:p>
            <a:pPr lvl="1"/>
            <a:r>
              <a:rPr lang="en-US" sz="2400" b="1" dirty="0"/>
              <a:t>CNBC --</a:t>
            </a:r>
          </a:p>
          <a:p>
            <a:pPr lvl="1"/>
            <a:r>
              <a:rPr lang="en-US" sz="2400" b="1" dirty="0"/>
              <a:t>Wall Street Journal --</a:t>
            </a:r>
          </a:p>
          <a:p>
            <a:pPr lvl="1"/>
            <a:r>
              <a:rPr lang="en-US" sz="2400" b="1" dirty="0"/>
              <a:t>Fox Business --</a:t>
            </a:r>
          </a:p>
          <a:p>
            <a:pPr marL="342900" indent="-342900"/>
            <a:r>
              <a:rPr lang="en-US" sz="2400" b="1" dirty="0"/>
              <a:t>Sources of Statistical and Financial Data:</a:t>
            </a:r>
          </a:p>
          <a:p>
            <a:pPr lvl="1"/>
            <a:r>
              <a:rPr lang="en-US" sz="2400" b="1" dirty="0" err="1"/>
              <a:t>FedStats</a:t>
            </a:r>
            <a:r>
              <a:rPr lang="en-US" sz="2400" b="1" dirty="0"/>
              <a:t> --</a:t>
            </a:r>
          </a:p>
          <a:p>
            <a:pPr lvl="1"/>
            <a:r>
              <a:rPr lang="en-US" sz="2400" b="1" dirty="0"/>
              <a:t>Census Bureau --</a:t>
            </a:r>
          </a:p>
          <a:p>
            <a:pPr lvl="0"/>
            <a:r>
              <a:rPr lang="en-US" sz="2400" b="1" dirty="0"/>
              <a:t>Portals and Search Engines:</a:t>
            </a:r>
          </a:p>
          <a:p>
            <a:pPr lvl="1"/>
            <a:r>
              <a:rPr lang="en-US" sz="2400" b="1" dirty="0" err="1"/>
              <a:t>USA.gov</a:t>
            </a:r>
            <a:r>
              <a:rPr lang="en-US" sz="2400" b="1" dirty="0"/>
              <a:t> --</a:t>
            </a:r>
          </a:p>
          <a:p>
            <a:pPr lvl="1"/>
            <a:r>
              <a:rPr lang="en-US" sz="2400" b="1" dirty="0"/>
              <a:t>Google –</a:t>
            </a:r>
          </a:p>
          <a:p>
            <a:pPr marL="457200" lvl="1" indent="0">
              <a:buNone/>
            </a:pPr>
            <a:endParaRPr lang="en-US" sz="2400" b="1" dirty="0"/>
          </a:p>
        </p:txBody>
      </p:sp>
      <p:pic>
        <p:nvPicPr>
          <p:cNvPr id="234519" name="Picture 7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1940527"/>
            <a:ext cx="522074" cy="48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10" name="Picture 60" descr="Click for the CNBC website.">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585" y="2328633"/>
            <a:ext cx="556555" cy="51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11" name="Picture 61" descr="Click for the Wall Street Journal website.">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842" y="2737535"/>
            <a:ext cx="61436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1" descr="Click for the Fox Business website.">
            <a:hlinkClick r:id="rId7"/>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669" y="3210691"/>
            <a:ext cx="626118" cy="5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8" name="Picture 58">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988" y="4075107"/>
            <a:ext cx="561984" cy="52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9" name="Picture 59" descr="Click for the Census Bureau website.">
            <a:hlinkClick r:id="rId9"/>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347" y="4533778"/>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9" descr="Click for the Census Bureau website.">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444" y="5462389"/>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9" descr="Click for the Census Bureau website.">
            <a:hlinkClick r:id="rId1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88" y="5921059"/>
            <a:ext cx="542179" cy="50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SECONDARY DATA </a:t>
            </a:r>
            <a:r>
              <a:rPr lang="en-US" sz="1800" b="1" dirty="0">
                <a:solidFill>
                  <a:srgbClr val="A50532"/>
                </a:solidFill>
              </a:rPr>
              <a:t>(5 of 5)</a:t>
            </a:r>
            <a:endParaRPr lang="en-US" sz="1800" dirty="0"/>
          </a:p>
        </p:txBody>
      </p:sp>
      <p:sp>
        <p:nvSpPr>
          <p:cNvPr id="13" name="Content Placeholder 12"/>
          <p:cNvSpPr>
            <a:spLocks noGrp="1"/>
          </p:cNvSpPr>
          <p:nvPr>
            <p:ph idx="1"/>
          </p:nvPr>
        </p:nvSpPr>
        <p:spPr/>
        <p:txBody>
          <a:bodyPr/>
          <a:lstStyle/>
          <a:p>
            <a:r>
              <a:rPr lang="en-US" b="1" dirty="0"/>
              <a:t>Advantages</a:t>
            </a:r>
          </a:p>
          <a:p>
            <a:pPr lvl="1"/>
            <a:r>
              <a:rPr lang="en-US" b="1" dirty="0"/>
              <a:t>Time Savings</a:t>
            </a:r>
            <a:endParaRPr lang="en-US" b="1" dirty="0">
              <a:solidFill>
                <a:srgbClr val="0064FF"/>
              </a:solidFill>
            </a:endParaRPr>
          </a:p>
          <a:p>
            <a:pPr lvl="1"/>
            <a:r>
              <a:rPr lang="en-US" b="1" dirty="0"/>
              <a:t>Inexpensive</a:t>
            </a:r>
          </a:p>
          <a:p>
            <a:r>
              <a:rPr lang="en-US" b="1" dirty="0"/>
              <a:t>Disadvantages</a:t>
            </a:r>
          </a:p>
          <a:p>
            <a:pPr lvl="1"/>
            <a:r>
              <a:rPr lang="en-US" b="1" dirty="0"/>
              <a:t>Out of Date</a:t>
            </a:r>
            <a:endParaRPr lang="en-US" b="1" dirty="0">
              <a:solidFill>
                <a:srgbClr val="0064FF"/>
              </a:solidFill>
            </a:endParaRPr>
          </a:p>
          <a:p>
            <a:pPr lvl="1"/>
            <a:r>
              <a:rPr lang="en-US" b="1" dirty="0"/>
              <a:t>Definitions/Categories Not Right</a:t>
            </a:r>
            <a:endParaRPr lang="en-US" b="1" dirty="0">
              <a:solidFill>
                <a:srgbClr val="0064FF"/>
              </a:solidFill>
            </a:endParaRPr>
          </a:p>
          <a:p>
            <a:pPr lvl="1"/>
            <a:r>
              <a:rPr lang="en-US" b="1" dirty="0"/>
              <a:t>Not Specific Enough</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0" name="Title 9"/>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DATA—WATCHING PEOPLE </a:t>
            </a:r>
            <a:r>
              <a:rPr lang="en-US" sz="1800" b="1" dirty="0">
                <a:solidFill>
                  <a:srgbClr val="A50532"/>
                </a:solidFill>
              </a:rPr>
              <a:t>(1 of 2)</a:t>
            </a:r>
            <a:endParaRPr lang="en-US" sz="1800" dirty="0"/>
          </a:p>
        </p:txBody>
      </p:sp>
      <p:sp>
        <p:nvSpPr>
          <p:cNvPr id="11" name="Content Placeholder 10"/>
          <p:cNvSpPr>
            <a:spLocks noGrp="1"/>
          </p:cNvSpPr>
          <p:nvPr>
            <p:ph idx="1"/>
          </p:nvPr>
        </p:nvSpPr>
        <p:spPr>
          <a:xfrm>
            <a:off x="457200" y="1600201"/>
            <a:ext cx="4381500" cy="2413000"/>
          </a:xfrm>
        </p:spPr>
        <p:txBody>
          <a:bodyPr/>
          <a:lstStyle/>
          <a:p>
            <a:r>
              <a:rPr lang="en-US" b="1" dirty="0">
                <a:solidFill>
                  <a:srgbClr val="0064FF"/>
                </a:solidFill>
                <a:hlinkClick r:id="rId3" action="ppaction://hlinksldjump"/>
              </a:rPr>
              <a:t>Observational Data</a:t>
            </a:r>
            <a:endParaRPr lang="en-US" b="1" dirty="0">
              <a:solidFill>
                <a:srgbClr val="0064FF"/>
              </a:solidFill>
            </a:endParaRPr>
          </a:p>
          <a:p>
            <a:r>
              <a:rPr lang="en-US" b="1" dirty="0"/>
              <a:t>Mechanical Methods</a:t>
            </a:r>
          </a:p>
          <a:p>
            <a:pPr lvl="1"/>
            <a:r>
              <a:rPr lang="en-US" b="1" dirty="0"/>
              <a:t>Nielsen’</a:t>
            </a:r>
            <a:r>
              <a:rPr lang="en-US" altLang="ja-JP" b="1" dirty="0"/>
              <a:t>s People Meter</a:t>
            </a:r>
            <a:endParaRPr lang="en-US" b="1" dirty="0"/>
          </a:p>
          <a:p>
            <a:pPr lvl="1"/>
            <a:r>
              <a:rPr lang="en-US" b="1" dirty="0"/>
              <a:t>Nielsen’</a:t>
            </a:r>
            <a:r>
              <a:rPr lang="en-US" altLang="ja-JP" b="1" dirty="0"/>
              <a:t>s TV Ratings</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773" y="2452119"/>
            <a:ext cx="4231494" cy="28181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l"/>
            <a:r>
              <a:rPr lang="en-US" sz="2000" dirty="0">
                <a:solidFill>
                  <a:srgbClr val="7493E2"/>
                </a:solidFill>
                <a:effectLst>
                  <a:outerShdw blurRad="38100" dist="38100" dir="2700000" algn="tl">
                    <a:srgbClr val="DDDDDD"/>
                  </a:outerShdw>
                </a:effectLst>
              </a:rPr>
              <a:t>FIGURE </a:t>
            </a:r>
            <a:r>
              <a:rPr lang="fi-FI" sz="2000" dirty="0">
                <a:solidFill>
                  <a:srgbClr val="7493E2"/>
                </a:solidFill>
                <a:effectLst>
                  <a:outerShdw blurRad="38100" dist="38100" dir="2700000" algn="tl">
                    <a:srgbClr val="DDDDDD"/>
                  </a:outerShdw>
                </a:effectLst>
              </a:rPr>
              <a:t>7-</a:t>
            </a:r>
            <a:r>
              <a:rPr lang="en-US" sz="2000" dirty="0">
                <a:solidFill>
                  <a:srgbClr val="7493E2"/>
                </a:solidFill>
                <a:effectLst>
                  <a:outerShdw blurRad="38100" dist="38100" dir="2700000" algn="tl">
                    <a:srgbClr val="DDDDDD"/>
                  </a:outerShdw>
                </a:effectLst>
              </a:rPr>
              <a:t>3</a:t>
            </a:r>
            <a:r>
              <a:rPr lang="en-US" sz="2000" b="1" dirty="0"/>
              <a:t>  Nielsen Broadcast Ranking Report for network TV primetime households for the week of March 28, 2016.</a:t>
            </a:r>
            <a:endParaRPr lang="en-US" sz="2000"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918875189"/>
              </p:ext>
            </p:extLst>
          </p:nvPr>
        </p:nvGraphicFramePr>
        <p:xfrm>
          <a:off x="1404257" y="1162631"/>
          <a:ext cx="6335486" cy="4367349"/>
        </p:xfrm>
        <a:graphic>
          <a:graphicData uri="http://schemas.openxmlformats.org/drawingml/2006/table">
            <a:tbl>
              <a:tblPr firstRow="1" bandRow="1">
                <a:tableStyleId>{7DF18680-E054-41AD-8BC1-D1AEF772440D}</a:tableStyleId>
              </a:tblPr>
              <a:tblGrid>
                <a:gridCol w="751114">
                  <a:extLst>
                    <a:ext uri="{9D8B030D-6E8A-4147-A177-3AD203B41FA5}">
                      <a16:colId xmlns:a16="http://schemas.microsoft.com/office/drawing/2014/main" val="1130686186"/>
                    </a:ext>
                  </a:extLst>
                </a:gridCol>
                <a:gridCol w="2540726">
                  <a:extLst>
                    <a:ext uri="{9D8B030D-6E8A-4147-A177-3AD203B41FA5}">
                      <a16:colId xmlns:a16="http://schemas.microsoft.com/office/drawing/2014/main" val="1548623762"/>
                    </a:ext>
                  </a:extLst>
                </a:gridCol>
                <a:gridCol w="1051560">
                  <a:extLst>
                    <a:ext uri="{9D8B030D-6E8A-4147-A177-3AD203B41FA5}">
                      <a16:colId xmlns:a16="http://schemas.microsoft.com/office/drawing/2014/main" val="934311134"/>
                    </a:ext>
                  </a:extLst>
                </a:gridCol>
                <a:gridCol w="849086">
                  <a:extLst>
                    <a:ext uri="{9D8B030D-6E8A-4147-A177-3AD203B41FA5}">
                      <a16:colId xmlns:a16="http://schemas.microsoft.com/office/drawing/2014/main" val="4017294791"/>
                    </a:ext>
                  </a:extLst>
                </a:gridCol>
                <a:gridCol w="1143000">
                  <a:extLst>
                    <a:ext uri="{9D8B030D-6E8A-4147-A177-3AD203B41FA5}">
                      <a16:colId xmlns:a16="http://schemas.microsoft.com/office/drawing/2014/main" val="2307321738"/>
                    </a:ext>
                  </a:extLst>
                </a:gridCol>
              </a:tblGrid>
              <a:tr h="640080">
                <a:tc>
                  <a:txBody>
                    <a:bodyPr/>
                    <a:lstStyle/>
                    <a:p>
                      <a:r>
                        <a:rPr lang="en-US" dirty="0"/>
                        <a:t>Rank</a:t>
                      </a:r>
                    </a:p>
                  </a:txBody>
                  <a:tcPr/>
                </a:tc>
                <a:tc>
                  <a:txBody>
                    <a:bodyPr/>
                    <a:lstStyle/>
                    <a:p>
                      <a:r>
                        <a:rPr lang="en-US" dirty="0"/>
                        <a:t>Program</a:t>
                      </a:r>
                    </a:p>
                  </a:txBody>
                  <a:tcPr/>
                </a:tc>
                <a:tc>
                  <a:txBody>
                    <a:bodyPr/>
                    <a:lstStyle/>
                    <a:p>
                      <a:r>
                        <a:rPr lang="en-US" dirty="0"/>
                        <a:t>Network</a:t>
                      </a:r>
                    </a:p>
                  </a:txBody>
                  <a:tcPr/>
                </a:tc>
                <a:tc>
                  <a:txBody>
                    <a:bodyPr/>
                    <a:lstStyle/>
                    <a:p>
                      <a:r>
                        <a:rPr lang="en-US" dirty="0"/>
                        <a:t>Rating</a:t>
                      </a:r>
                    </a:p>
                  </a:txBody>
                  <a:tcPr/>
                </a:tc>
                <a:tc>
                  <a:txBody>
                    <a:bodyPr/>
                    <a:lstStyle/>
                    <a:p>
                      <a:r>
                        <a:rPr lang="en-US" dirty="0"/>
                        <a:t>Views (000)</a:t>
                      </a:r>
                    </a:p>
                  </a:txBody>
                  <a:tcPr/>
                </a:tc>
                <a:extLst>
                  <a:ext uri="{0D108BD9-81ED-4DB2-BD59-A6C34878D82A}">
                    <a16:rowId xmlns:a16="http://schemas.microsoft.com/office/drawing/2014/main" val="3987226985"/>
                  </a:ext>
                </a:extLst>
              </a:tr>
              <a:tr h="370840">
                <a:tc>
                  <a:txBody>
                    <a:bodyPr/>
                    <a:lstStyle/>
                    <a:p>
                      <a:r>
                        <a:rPr lang="en-US" dirty="0"/>
                        <a:t>1</a:t>
                      </a:r>
                    </a:p>
                  </a:txBody>
                  <a:tcPr/>
                </a:tc>
                <a:tc>
                  <a:txBody>
                    <a:bodyPr/>
                    <a:lstStyle/>
                    <a:p>
                      <a:r>
                        <a:rPr lang="en-US" sz="1800" b="0" i="1" kern="1200" dirty="0">
                          <a:solidFill>
                            <a:schemeClr val="dk1"/>
                          </a:solidFill>
                          <a:effectLst/>
                          <a:latin typeface="+mn-lt"/>
                          <a:ea typeface="+mn-ea"/>
                          <a:cs typeface="+mn-cs"/>
                        </a:rPr>
                        <a:t>The Big Bang Theory</a:t>
                      </a:r>
                      <a:endParaRPr lang="en-US" dirty="0"/>
                    </a:p>
                  </a:txBody>
                  <a:tcPr/>
                </a:tc>
                <a:tc>
                  <a:txBody>
                    <a:bodyPr/>
                    <a:lstStyle/>
                    <a:p>
                      <a:r>
                        <a:rPr lang="en-US" dirty="0"/>
                        <a:t>CBS</a:t>
                      </a:r>
                    </a:p>
                  </a:txBody>
                  <a:tcPr/>
                </a:tc>
                <a:tc>
                  <a:txBody>
                    <a:bodyPr/>
                    <a:lstStyle/>
                    <a:p>
                      <a:r>
                        <a:rPr lang="en-US" dirty="0"/>
                        <a:t>8.8</a:t>
                      </a:r>
                    </a:p>
                  </a:txBody>
                  <a:tcPr/>
                </a:tc>
                <a:tc>
                  <a:txBody>
                    <a:bodyPr/>
                    <a:lstStyle/>
                    <a:p>
                      <a:r>
                        <a:rPr lang="en-US" dirty="0"/>
                        <a:t>14,238</a:t>
                      </a:r>
                    </a:p>
                  </a:txBody>
                  <a:tcPr/>
                </a:tc>
                <a:extLst>
                  <a:ext uri="{0D108BD9-81ED-4DB2-BD59-A6C34878D82A}">
                    <a16:rowId xmlns:a16="http://schemas.microsoft.com/office/drawing/2014/main" val="3132360060"/>
                  </a:ext>
                </a:extLst>
              </a:tr>
              <a:tr h="370840">
                <a:tc>
                  <a:txBody>
                    <a:bodyPr/>
                    <a:lstStyle/>
                    <a:p>
                      <a:r>
                        <a:rPr lang="en-US" dirty="0"/>
                        <a:t>2</a:t>
                      </a:r>
                    </a:p>
                  </a:txBody>
                  <a:tcPr/>
                </a:tc>
                <a:tc>
                  <a:txBody>
                    <a:bodyPr/>
                    <a:lstStyle/>
                    <a:p>
                      <a:r>
                        <a:rPr lang="en-US" sz="1800" b="0" i="1" kern="1200" dirty="0">
                          <a:solidFill>
                            <a:schemeClr val="dk1"/>
                          </a:solidFill>
                          <a:effectLst/>
                          <a:latin typeface="+mn-lt"/>
                          <a:ea typeface="+mn-ea"/>
                          <a:cs typeface="+mn-cs"/>
                        </a:rPr>
                        <a:t>Dancing with the Stars</a:t>
                      </a:r>
                      <a:endParaRPr lang="en-US" dirty="0"/>
                    </a:p>
                  </a:txBody>
                  <a:tcPr/>
                </a:tc>
                <a:tc>
                  <a:txBody>
                    <a:bodyPr/>
                    <a:lstStyle/>
                    <a:p>
                      <a:r>
                        <a:rPr lang="en-US" dirty="0"/>
                        <a:t>ABC</a:t>
                      </a:r>
                    </a:p>
                  </a:txBody>
                  <a:tcPr/>
                </a:tc>
                <a:tc>
                  <a:txBody>
                    <a:bodyPr/>
                    <a:lstStyle/>
                    <a:p>
                      <a:r>
                        <a:rPr lang="en-US" dirty="0"/>
                        <a:t>7.8</a:t>
                      </a:r>
                    </a:p>
                  </a:txBody>
                  <a:tcPr/>
                </a:tc>
                <a:tc>
                  <a:txBody>
                    <a:bodyPr/>
                    <a:lstStyle/>
                    <a:p>
                      <a:r>
                        <a:rPr lang="en-US" dirty="0"/>
                        <a:t>11,952</a:t>
                      </a:r>
                    </a:p>
                  </a:txBody>
                  <a:tcPr/>
                </a:tc>
                <a:extLst>
                  <a:ext uri="{0D108BD9-81ED-4DB2-BD59-A6C34878D82A}">
                    <a16:rowId xmlns:a16="http://schemas.microsoft.com/office/drawing/2014/main" val="2151789826"/>
                  </a:ext>
                </a:extLst>
              </a:tr>
              <a:tr h="370840">
                <a:tc>
                  <a:txBody>
                    <a:bodyPr/>
                    <a:lstStyle/>
                    <a:p>
                      <a:r>
                        <a:rPr lang="en-US" dirty="0"/>
                        <a:t>3</a:t>
                      </a:r>
                    </a:p>
                  </a:txBody>
                  <a:tcPr/>
                </a:tc>
                <a:tc>
                  <a:txBody>
                    <a:bodyPr/>
                    <a:lstStyle/>
                    <a:p>
                      <a:r>
                        <a:rPr lang="en-US" sz="1800" b="0" i="1" kern="1200" dirty="0">
                          <a:solidFill>
                            <a:schemeClr val="dk1"/>
                          </a:solidFill>
                          <a:effectLst/>
                          <a:latin typeface="+mn-lt"/>
                          <a:ea typeface="+mn-ea"/>
                          <a:cs typeface="+mn-cs"/>
                        </a:rPr>
                        <a:t>Empire</a:t>
                      </a:r>
                      <a:endParaRPr lang="en-US" dirty="0"/>
                    </a:p>
                  </a:txBody>
                  <a:tcPr/>
                </a:tc>
                <a:tc>
                  <a:txBody>
                    <a:bodyPr/>
                    <a:lstStyle/>
                    <a:p>
                      <a:r>
                        <a:rPr lang="en-US" dirty="0"/>
                        <a:t>FOX</a:t>
                      </a:r>
                    </a:p>
                  </a:txBody>
                  <a:tcPr/>
                </a:tc>
                <a:tc>
                  <a:txBody>
                    <a:bodyPr/>
                    <a:lstStyle/>
                    <a:p>
                      <a:r>
                        <a:rPr lang="en-US" dirty="0"/>
                        <a:t>7.4</a:t>
                      </a:r>
                    </a:p>
                  </a:txBody>
                  <a:tcPr/>
                </a:tc>
                <a:tc>
                  <a:txBody>
                    <a:bodyPr/>
                    <a:lstStyle/>
                    <a:p>
                      <a:r>
                        <a:rPr lang="en-US" dirty="0"/>
                        <a:t>12,455</a:t>
                      </a:r>
                    </a:p>
                  </a:txBody>
                  <a:tcPr/>
                </a:tc>
                <a:extLst>
                  <a:ext uri="{0D108BD9-81ED-4DB2-BD59-A6C34878D82A}">
                    <a16:rowId xmlns:a16="http://schemas.microsoft.com/office/drawing/2014/main" val="2852106839"/>
                  </a:ext>
                </a:extLst>
              </a:tr>
              <a:tr h="370840">
                <a:tc>
                  <a:txBody>
                    <a:bodyPr/>
                    <a:lstStyle/>
                    <a:p>
                      <a:r>
                        <a:rPr lang="en-US" dirty="0"/>
                        <a:t>4</a:t>
                      </a:r>
                    </a:p>
                  </a:txBody>
                  <a:tcPr/>
                </a:tc>
                <a:tc>
                  <a:txBody>
                    <a:bodyPr/>
                    <a:lstStyle/>
                    <a:p>
                      <a:r>
                        <a:rPr lang="en-US" sz="1800" b="0" i="1" kern="1200" dirty="0">
                          <a:solidFill>
                            <a:schemeClr val="dk1"/>
                          </a:solidFill>
                          <a:effectLst/>
                          <a:latin typeface="+mn-lt"/>
                          <a:ea typeface="+mn-ea"/>
                          <a:cs typeface="+mn-cs"/>
                        </a:rPr>
                        <a:t>The Voice - Tue</a:t>
                      </a:r>
                      <a:endParaRPr lang="en-US" dirty="0"/>
                    </a:p>
                  </a:txBody>
                  <a:tcPr/>
                </a:tc>
                <a:tc>
                  <a:txBody>
                    <a:bodyPr/>
                    <a:lstStyle/>
                    <a:p>
                      <a:r>
                        <a:rPr lang="en-US" dirty="0"/>
                        <a:t>NBC</a:t>
                      </a:r>
                    </a:p>
                  </a:txBody>
                  <a:tcPr/>
                </a:tc>
                <a:tc>
                  <a:txBody>
                    <a:bodyPr/>
                    <a:lstStyle/>
                    <a:p>
                      <a:r>
                        <a:rPr lang="en-US" dirty="0"/>
                        <a:t>6.9</a:t>
                      </a:r>
                    </a:p>
                  </a:txBody>
                  <a:tcPr/>
                </a:tc>
                <a:tc>
                  <a:txBody>
                    <a:bodyPr/>
                    <a:lstStyle/>
                    <a:p>
                      <a:r>
                        <a:rPr lang="en-US" dirty="0"/>
                        <a:t>11,099</a:t>
                      </a:r>
                    </a:p>
                  </a:txBody>
                  <a:tcPr/>
                </a:tc>
                <a:extLst>
                  <a:ext uri="{0D108BD9-81ED-4DB2-BD59-A6C34878D82A}">
                    <a16:rowId xmlns:a16="http://schemas.microsoft.com/office/drawing/2014/main" val="1966722098"/>
                  </a:ext>
                </a:extLst>
              </a:tr>
              <a:tr h="370840">
                <a:tc>
                  <a:txBody>
                    <a:bodyPr/>
                    <a:lstStyle/>
                    <a:p>
                      <a:r>
                        <a:rPr lang="en-US" dirty="0"/>
                        <a:t>5</a:t>
                      </a:r>
                    </a:p>
                  </a:txBody>
                  <a:tcPr/>
                </a:tc>
                <a:tc>
                  <a:txBody>
                    <a:bodyPr/>
                    <a:lstStyle/>
                    <a:p>
                      <a:r>
                        <a:rPr lang="en-US" sz="1800" b="0" i="1" kern="1200" dirty="0">
                          <a:solidFill>
                            <a:schemeClr val="dk1"/>
                          </a:solidFill>
                          <a:effectLst/>
                          <a:latin typeface="+mn-lt"/>
                          <a:ea typeface="+mn-ea"/>
                          <a:cs typeface="+mn-cs"/>
                        </a:rPr>
                        <a:t>The Voice </a:t>
                      </a:r>
                      <a:endParaRPr lang="en-US" dirty="0"/>
                    </a:p>
                  </a:txBody>
                  <a:tcPr/>
                </a:tc>
                <a:tc>
                  <a:txBody>
                    <a:bodyPr/>
                    <a:lstStyle/>
                    <a:p>
                      <a:r>
                        <a:rPr lang="en-US" dirty="0"/>
                        <a:t>NBC</a:t>
                      </a:r>
                    </a:p>
                  </a:txBody>
                  <a:tcPr/>
                </a:tc>
                <a:tc>
                  <a:txBody>
                    <a:bodyPr/>
                    <a:lstStyle/>
                    <a:p>
                      <a:r>
                        <a:rPr lang="en-US" dirty="0"/>
                        <a:t>6.9</a:t>
                      </a:r>
                    </a:p>
                  </a:txBody>
                  <a:tcPr/>
                </a:tc>
                <a:tc>
                  <a:txBody>
                    <a:bodyPr/>
                    <a:lstStyle/>
                    <a:p>
                      <a:r>
                        <a:rPr lang="en-US" dirty="0"/>
                        <a:t>11,355</a:t>
                      </a:r>
                    </a:p>
                  </a:txBody>
                  <a:tcPr/>
                </a:tc>
                <a:extLst>
                  <a:ext uri="{0D108BD9-81ED-4DB2-BD59-A6C34878D82A}">
                    <a16:rowId xmlns:a16="http://schemas.microsoft.com/office/drawing/2014/main" val="4033070694"/>
                  </a:ext>
                </a:extLst>
              </a:tr>
              <a:tr h="370840">
                <a:tc>
                  <a:txBody>
                    <a:bodyPr/>
                    <a:lstStyle/>
                    <a:p>
                      <a:r>
                        <a:rPr lang="en-US" dirty="0"/>
                        <a:t>6</a:t>
                      </a:r>
                    </a:p>
                  </a:txBody>
                  <a:tcPr/>
                </a:tc>
                <a:tc>
                  <a:txBody>
                    <a:bodyPr/>
                    <a:lstStyle/>
                    <a:p>
                      <a:r>
                        <a:rPr lang="en-US" sz="1800" b="0" i="1" kern="1200" dirty="0">
                          <a:solidFill>
                            <a:schemeClr val="dk1"/>
                          </a:solidFill>
                          <a:effectLst/>
                          <a:latin typeface="+mn-lt"/>
                          <a:ea typeface="+mn-ea"/>
                          <a:cs typeface="+mn-cs"/>
                        </a:rPr>
                        <a:t>Little Big Shots</a:t>
                      </a:r>
                      <a:endParaRPr lang="en-US" dirty="0"/>
                    </a:p>
                  </a:txBody>
                  <a:tcPr/>
                </a:tc>
                <a:tc>
                  <a:txBody>
                    <a:bodyPr/>
                    <a:lstStyle/>
                    <a:p>
                      <a:r>
                        <a:rPr lang="en-US" dirty="0"/>
                        <a:t>NBC</a:t>
                      </a:r>
                    </a:p>
                  </a:txBody>
                  <a:tcPr/>
                </a:tc>
                <a:tc>
                  <a:txBody>
                    <a:bodyPr/>
                    <a:lstStyle/>
                    <a:p>
                      <a:r>
                        <a:rPr lang="en-US" dirty="0"/>
                        <a:t>6.7</a:t>
                      </a:r>
                    </a:p>
                  </a:txBody>
                  <a:tcPr/>
                </a:tc>
                <a:tc>
                  <a:txBody>
                    <a:bodyPr/>
                    <a:lstStyle/>
                    <a:p>
                      <a:r>
                        <a:rPr lang="en-US" dirty="0"/>
                        <a:t>11,329</a:t>
                      </a:r>
                    </a:p>
                  </a:txBody>
                  <a:tcPr/>
                </a:tc>
                <a:extLst>
                  <a:ext uri="{0D108BD9-81ED-4DB2-BD59-A6C34878D82A}">
                    <a16:rowId xmlns:a16="http://schemas.microsoft.com/office/drawing/2014/main" val="879129036"/>
                  </a:ext>
                </a:extLst>
              </a:tr>
              <a:tr h="389709">
                <a:tc>
                  <a:txBody>
                    <a:bodyPr/>
                    <a:lstStyle/>
                    <a:p>
                      <a:r>
                        <a:rPr lang="en-US" dirty="0"/>
                        <a:t>7</a:t>
                      </a:r>
                    </a:p>
                  </a:txBody>
                  <a:tcPr/>
                </a:tc>
                <a:tc>
                  <a:txBody>
                    <a:bodyPr/>
                    <a:lstStyle/>
                    <a:p>
                      <a:r>
                        <a:rPr lang="en-US" sz="1800" b="0" i="1" kern="1200" dirty="0">
                          <a:solidFill>
                            <a:schemeClr val="dk1"/>
                          </a:solidFill>
                          <a:effectLst/>
                          <a:latin typeface="+mn-lt"/>
                          <a:ea typeface="+mn-ea"/>
                          <a:cs typeface="+mn-cs"/>
                        </a:rPr>
                        <a:t>ACM Awards</a:t>
                      </a:r>
                      <a:endParaRPr lang="en-US" dirty="0"/>
                    </a:p>
                  </a:txBody>
                  <a:tcPr/>
                </a:tc>
                <a:tc>
                  <a:txBody>
                    <a:bodyPr/>
                    <a:lstStyle/>
                    <a:p>
                      <a:r>
                        <a:rPr lang="en-US" dirty="0"/>
                        <a:t>CBS</a:t>
                      </a:r>
                    </a:p>
                  </a:txBody>
                  <a:tcPr/>
                </a:tc>
                <a:tc>
                  <a:txBody>
                    <a:bodyPr/>
                    <a:lstStyle/>
                    <a:p>
                      <a:r>
                        <a:rPr lang="en-US" dirty="0"/>
                        <a:t>6.7</a:t>
                      </a:r>
                    </a:p>
                  </a:txBody>
                  <a:tcPr/>
                </a:tc>
                <a:tc>
                  <a:txBody>
                    <a:bodyPr/>
                    <a:lstStyle/>
                    <a:p>
                      <a:r>
                        <a:rPr lang="en-US" dirty="0"/>
                        <a:t>11,203</a:t>
                      </a:r>
                    </a:p>
                  </a:txBody>
                  <a:tcPr/>
                </a:tc>
                <a:extLst>
                  <a:ext uri="{0D108BD9-81ED-4DB2-BD59-A6C34878D82A}">
                    <a16:rowId xmlns:a16="http://schemas.microsoft.com/office/drawing/2014/main" val="1284614222"/>
                  </a:ext>
                </a:extLst>
              </a:tr>
              <a:tr h="370840">
                <a:tc>
                  <a:txBody>
                    <a:bodyPr/>
                    <a:lstStyle/>
                    <a:p>
                      <a:r>
                        <a:rPr lang="en-US" dirty="0"/>
                        <a:t>8</a:t>
                      </a:r>
                    </a:p>
                  </a:txBody>
                  <a:tcPr/>
                </a:tc>
                <a:tc>
                  <a:txBody>
                    <a:bodyPr/>
                    <a:lstStyle/>
                    <a:p>
                      <a:r>
                        <a:rPr lang="en-US" sz="1800" b="0" i="1" kern="1200" dirty="0">
                          <a:solidFill>
                            <a:schemeClr val="dk1"/>
                          </a:solidFill>
                          <a:effectLst/>
                          <a:latin typeface="+mn-lt"/>
                          <a:ea typeface="+mn-ea"/>
                          <a:cs typeface="+mn-cs"/>
                        </a:rPr>
                        <a:t>NCIS</a:t>
                      </a:r>
                      <a:endParaRPr lang="en-US" dirty="0"/>
                    </a:p>
                  </a:txBody>
                  <a:tcPr/>
                </a:tc>
                <a:tc>
                  <a:txBody>
                    <a:bodyPr/>
                    <a:lstStyle/>
                    <a:p>
                      <a:r>
                        <a:rPr lang="en-US" dirty="0"/>
                        <a:t>CBS</a:t>
                      </a:r>
                    </a:p>
                  </a:txBody>
                  <a:tcPr/>
                </a:tc>
                <a:tc>
                  <a:txBody>
                    <a:bodyPr/>
                    <a:lstStyle/>
                    <a:p>
                      <a:r>
                        <a:rPr lang="en-US" dirty="0"/>
                        <a:t>6.6</a:t>
                      </a:r>
                    </a:p>
                  </a:txBody>
                  <a:tcPr/>
                </a:tc>
                <a:tc>
                  <a:txBody>
                    <a:bodyPr/>
                    <a:lstStyle/>
                    <a:p>
                      <a:r>
                        <a:rPr lang="en-US" dirty="0"/>
                        <a:t>10,381</a:t>
                      </a:r>
                    </a:p>
                  </a:txBody>
                  <a:tcPr/>
                </a:tc>
                <a:extLst>
                  <a:ext uri="{0D108BD9-81ED-4DB2-BD59-A6C34878D82A}">
                    <a16:rowId xmlns:a16="http://schemas.microsoft.com/office/drawing/2014/main" val="3682529303"/>
                  </a:ext>
                </a:extLst>
              </a:tr>
              <a:tr h="370840">
                <a:tc>
                  <a:txBody>
                    <a:bodyPr/>
                    <a:lstStyle/>
                    <a:p>
                      <a:r>
                        <a:rPr lang="en-US" dirty="0"/>
                        <a:t>9</a:t>
                      </a:r>
                    </a:p>
                  </a:txBody>
                  <a:tcPr/>
                </a:tc>
                <a:tc>
                  <a:txBody>
                    <a:bodyPr/>
                    <a:lstStyle/>
                    <a:p>
                      <a:r>
                        <a:rPr lang="en-US" sz="1800" b="0" i="1" kern="1200" dirty="0">
                          <a:solidFill>
                            <a:schemeClr val="dk1"/>
                          </a:solidFill>
                          <a:effectLst/>
                          <a:latin typeface="+mn-lt"/>
                          <a:ea typeface="+mn-ea"/>
                          <a:cs typeface="+mn-cs"/>
                        </a:rPr>
                        <a:t>Blue Bloods</a:t>
                      </a:r>
                      <a:endParaRPr lang="en-US" dirty="0"/>
                    </a:p>
                  </a:txBody>
                  <a:tcPr/>
                </a:tc>
                <a:tc>
                  <a:txBody>
                    <a:bodyPr/>
                    <a:lstStyle/>
                    <a:p>
                      <a:r>
                        <a:rPr lang="en-US" dirty="0"/>
                        <a:t>CBS</a:t>
                      </a:r>
                    </a:p>
                  </a:txBody>
                  <a:tcPr/>
                </a:tc>
                <a:tc>
                  <a:txBody>
                    <a:bodyPr/>
                    <a:lstStyle/>
                    <a:p>
                      <a:r>
                        <a:rPr lang="en-US" dirty="0"/>
                        <a:t>6.5</a:t>
                      </a:r>
                    </a:p>
                  </a:txBody>
                  <a:tcPr/>
                </a:tc>
                <a:tc>
                  <a:txBody>
                    <a:bodyPr/>
                    <a:lstStyle/>
                    <a:p>
                      <a:r>
                        <a:rPr lang="en-US" dirty="0"/>
                        <a:t>10,396</a:t>
                      </a:r>
                    </a:p>
                  </a:txBody>
                  <a:tcPr/>
                </a:tc>
                <a:extLst>
                  <a:ext uri="{0D108BD9-81ED-4DB2-BD59-A6C34878D82A}">
                    <a16:rowId xmlns:a16="http://schemas.microsoft.com/office/drawing/2014/main" val="2713951897"/>
                  </a:ext>
                </a:extLst>
              </a:tr>
              <a:tr h="370840">
                <a:tc>
                  <a:txBody>
                    <a:bodyPr/>
                    <a:lstStyle/>
                    <a:p>
                      <a:r>
                        <a:rPr lang="en-US" dirty="0"/>
                        <a:t>10</a:t>
                      </a:r>
                    </a:p>
                  </a:txBody>
                  <a:tcPr/>
                </a:tc>
                <a:tc>
                  <a:txBody>
                    <a:bodyPr/>
                    <a:lstStyle/>
                    <a:p>
                      <a:r>
                        <a:rPr lang="en-US" sz="1800" b="0" i="1" kern="1200" dirty="0">
                          <a:solidFill>
                            <a:schemeClr val="dk1"/>
                          </a:solidFill>
                          <a:effectLst/>
                          <a:latin typeface="+mn-lt"/>
                          <a:ea typeface="+mn-ea"/>
                          <a:cs typeface="+mn-cs"/>
                        </a:rPr>
                        <a:t>60 Minutes</a:t>
                      </a:r>
                      <a:endParaRPr lang="en-US" dirty="0"/>
                    </a:p>
                  </a:txBody>
                  <a:tcPr/>
                </a:tc>
                <a:tc>
                  <a:txBody>
                    <a:bodyPr/>
                    <a:lstStyle/>
                    <a:p>
                      <a:r>
                        <a:rPr lang="en-US" dirty="0"/>
                        <a:t>CBS</a:t>
                      </a:r>
                    </a:p>
                  </a:txBody>
                  <a:tcPr/>
                </a:tc>
                <a:tc>
                  <a:txBody>
                    <a:bodyPr/>
                    <a:lstStyle/>
                    <a:p>
                      <a:r>
                        <a:rPr lang="en-US" dirty="0"/>
                        <a:t>6.1</a:t>
                      </a:r>
                    </a:p>
                  </a:txBody>
                  <a:tcPr/>
                </a:tc>
                <a:tc>
                  <a:txBody>
                    <a:bodyPr/>
                    <a:lstStyle/>
                    <a:p>
                      <a:r>
                        <a:rPr lang="en-US" dirty="0"/>
                        <a:t>9,526</a:t>
                      </a:r>
                    </a:p>
                  </a:txBody>
                  <a:tcPr/>
                </a:tc>
                <a:extLst>
                  <a:ext uri="{0D108BD9-81ED-4DB2-BD59-A6C34878D82A}">
                    <a16:rowId xmlns:a16="http://schemas.microsoft.com/office/drawing/2014/main" val="1167394831"/>
                  </a:ext>
                </a:extLst>
              </a:tr>
            </a:tbl>
          </a:graphicData>
        </a:graphic>
      </p:graphicFrame>
      <p:sp>
        <p:nvSpPr>
          <p:cNvPr id="5" name="Text Placeholder 4"/>
          <p:cNvSpPr>
            <a:spLocks noGrp="1"/>
          </p:cNvSpPr>
          <p:nvPr>
            <p:ph type="body" sz="quarter" idx="16"/>
          </p:nvPr>
        </p:nvSpPr>
        <p:spPr>
          <a:xfrm>
            <a:off x="3886200" y="5854412"/>
            <a:ext cx="4229536" cy="375908"/>
          </a:xfrm>
        </p:spPr>
        <p:txBody>
          <a:bodyPr/>
          <a:lstStyle/>
          <a:p>
            <a:pPr algn="l"/>
            <a:r>
              <a:rPr lang="en-US" sz="1000" dirty="0"/>
              <a:t>Source: Nielsen. Primetime Broadcast Programs. Report for the week of March 28, 2016. Viewing estimates include live viewing and DVR playback on the same day, defined as 3 A.M. to 3 A.M. Ratings are the percentage of TV homes in the U.S. tuned into television.</a:t>
            </a:r>
          </a:p>
        </p:txBody>
      </p:sp>
      <p:grpSp>
        <p:nvGrpSpPr>
          <p:cNvPr id="6" name="Group 5" descr="Click for the Nielsen Ratings website."/>
          <p:cNvGrpSpPr/>
          <p:nvPr/>
        </p:nvGrpSpPr>
        <p:grpSpPr>
          <a:xfrm>
            <a:off x="8002570" y="2699975"/>
            <a:ext cx="1031052" cy="1457895"/>
            <a:chOff x="8002570" y="2699975"/>
            <a:chExt cx="1031052" cy="1457895"/>
          </a:xfrm>
        </p:grpSpPr>
        <p:pic>
          <p:nvPicPr>
            <p:cNvPr id="242699" name="Picture 1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736" y="339587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002570" y="2699975"/>
              <a:ext cx="1031052" cy="646331"/>
            </a:xfrm>
            <a:prstGeom prst="rect">
              <a:avLst/>
            </a:prstGeom>
            <a:noFill/>
          </p:spPr>
          <p:txBody>
            <a:bodyPr wrap="none" rtlCol="0">
              <a:spAutoFit/>
            </a:bodyPr>
            <a:lstStyle/>
            <a:p>
              <a:pPr algn="ctr"/>
              <a:r>
                <a:rPr lang="en-US" sz="1800" b="1" dirty="0"/>
                <a:t>Nielsen</a:t>
              </a:r>
            </a:p>
            <a:p>
              <a:pPr algn="ctr"/>
              <a:r>
                <a:rPr lang="en-US" sz="1800" b="1" dirty="0"/>
                <a:t>Ratings</a:t>
              </a:r>
            </a:p>
          </p:txBody>
        </p:sp>
      </p:grpSp>
      <p:sp>
        <p:nvSpPr>
          <p:cNvPr id="2" name="TextBox 1"/>
          <p:cNvSpPr txBox="1"/>
          <p:nvPr/>
        </p:nvSpPr>
        <p:spPr>
          <a:xfrm>
            <a:off x="4045857" y="4318000"/>
            <a:ext cx="184666" cy="461665"/>
          </a:xfrm>
          <a:prstGeom prst="rect">
            <a:avLst/>
          </a:prstGeom>
          <a:noFill/>
        </p:spPr>
        <p:txBody>
          <a:bodyPr wrap="none" rtlCol="0">
            <a:spAutoFit/>
          </a:bodyPr>
          <a:lstStyle/>
          <a:p>
            <a:endParaRPr lang="en-US"/>
          </a:p>
        </p:txBody>
      </p:sp>
      <p:sp>
        <p:nvSpPr>
          <p:cNvPr id="14" name="Text Placeholder 13" hidden="1"/>
          <p:cNvSpPr>
            <a:spLocks noGrp="1"/>
          </p:cNvSpPr>
          <p:nvPr>
            <p:ph type="body" sz="quarter" idx="1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000" b="1" dirty="0">
              <a:solidFill>
                <a:srgbClr val="A50532"/>
              </a:solidFill>
            </a:endParaRPr>
          </a:p>
        </p:txBody>
      </p:sp>
      <p:sp>
        <p:nvSpPr>
          <p:cNvPr id="9" name="Title 8"/>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7, YOU SHOULD BE ABLE TO: </a:t>
            </a:r>
            <a:r>
              <a:rPr lang="en-US" sz="1800" b="1" dirty="0">
                <a:solidFill>
                  <a:srgbClr val="A50532"/>
                </a:solidFill>
              </a:rPr>
              <a:t>(1 of 2)</a:t>
            </a:r>
            <a:endParaRPr lang="en-US" sz="1800" dirty="0"/>
          </a:p>
        </p:txBody>
      </p:sp>
      <p:sp>
        <p:nvSpPr>
          <p:cNvPr id="10" name="Content Placeholder 9"/>
          <p:cNvSpPr>
            <a:spLocks noGrp="1"/>
          </p:cNvSpPr>
          <p:nvPr>
            <p:ph idx="1"/>
          </p:nvPr>
        </p:nvSpPr>
        <p:spPr/>
        <p:txBody>
          <a:bodyPr/>
          <a:lstStyle/>
          <a:p>
            <a:pPr marL="1828800" indent="-1828800">
              <a:buNone/>
            </a:pPr>
            <a:r>
              <a:rPr lang="en-US" b="1" dirty="0"/>
              <a:t>1. 	Identify the reason for conducting marketing research.</a:t>
            </a:r>
            <a:endParaRPr lang="en-US" dirty="0"/>
          </a:p>
          <a:p>
            <a:pPr marL="1828800" indent="-1828800">
              <a:buNone/>
            </a:pPr>
            <a:r>
              <a:rPr lang="en-US" b="1" dirty="0"/>
              <a:t>2. 	Describe the five-step marketing research approach that leads to marketing actions.</a:t>
            </a:r>
          </a:p>
          <a:p>
            <a:pPr marL="1828800" indent="-1828800">
              <a:buNone/>
            </a:pPr>
            <a:r>
              <a:rPr lang="en-US" b="1" dirty="0"/>
              <a:t>3.	Explain how marketing uses secondary and primary data.</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1" name="Title 10"/>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DATA—WATCHING PEOPLE </a:t>
            </a:r>
            <a:r>
              <a:rPr lang="en-US" sz="1800" b="1" dirty="0">
                <a:solidFill>
                  <a:srgbClr val="A50532"/>
                </a:solidFill>
              </a:rPr>
              <a:t>(2 of 2)</a:t>
            </a:r>
            <a:endParaRPr lang="en-US" sz="1800" dirty="0"/>
          </a:p>
        </p:txBody>
      </p:sp>
      <p:sp>
        <p:nvSpPr>
          <p:cNvPr id="12" name="Content Placeholder 11"/>
          <p:cNvSpPr>
            <a:spLocks noGrp="1"/>
          </p:cNvSpPr>
          <p:nvPr>
            <p:ph idx="1"/>
          </p:nvPr>
        </p:nvSpPr>
        <p:spPr>
          <a:xfrm>
            <a:off x="457200" y="1600201"/>
            <a:ext cx="4394200" cy="2870200"/>
          </a:xfrm>
        </p:spPr>
        <p:txBody>
          <a:bodyPr/>
          <a:lstStyle/>
          <a:p>
            <a:r>
              <a:rPr lang="en-US" b="1" dirty="0"/>
              <a:t>Personal Methods</a:t>
            </a:r>
          </a:p>
          <a:p>
            <a:pPr lvl="1"/>
            <a:r>
              <a:rPr lang="en-US" b="1" dirty="0"/>
              <a:t>Mystery Shopper</a:t>
            </a:r>
            <a:endParaRPr lang="en-US" b="1" dirty="0">
              <a:solidFill>
                <a:srgbClr val="0064FF"/>
              </a:solidFill>
            </a:endParaRPr>
          </a:p>
          <a:p>
            <a:pPr lvl="1"/>
            <a:r>
              <a:rPr lang="en-US" b="1" dirty="0"/>
              <a:t>Observation</a:t>
            </a:r>
            <a:endParaRPr lang="en-US" b="1" dirty="0">
              <a:solidFill>
                <a:srgbClr val="0064FF"/>
              </a:solidFill>
            </a:endParaRPr>
          </a:p>
          <a:p>
            <a:pPr lvl="1"/>
            <a:r>
              <a:rPr lang="en-US" b="1" dirty="0"/>
              <a:t>Ethnographic Research</a:t>
            </a:r>
          </a:p>
          <a:p>
            <a:r>
              <a:rPr lang="en-US" b="1" dirty="0"/>
              <a:t>Neuromarketing Methods</a:t>
            </a:r>
            <a:endParaRPr lang="en-US" dirty="0"/>
          </a:p>
        </p:txBody>
      </p:sp>
      <p:pic>
        <p:nvPicPr>
          <p:cNvPr id="244753" name="Picture 1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37910" y="4377961"/>
            <a:ext cx="2529998" cy="1983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314" y="1721288"/>
            <a:ext cx="2386696" cy="2100292"/>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9" name="Title 8"/>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(1 of 3)</a:t>
            </a:r>
            <a:endParaRPr lang="en-US" sz="1800" dirty="0"/>
          </a:p>
        </p:txBody>
      </p:sp>
      <p:sp>
        <p:nvSpPr>
          <p:cNvPr id="10" name="Content Placeholder 9"/>
          <p:cNvSpPr>
            <a:spLocks noGrp="1"/>
          </p:cNvSpPr>
          <p:nvPr>
            <p:ph idx="1"/>
          </p:nvPr>
        </p:nvSpPr>
        <p:spPr/>
        <p:txBody>
          <a:bodyPr/>
          <a:lstStyle/>
          <a:p>
            <a:r>
              <a:rPr lang="en-US" b="1" dirty="0">
                <a:solidFill>
                  <a:srgbClr val="0064FF"/>
                </a:solidFill>
                <a:hlinkClick r:id="rId3" action="ppaction://hlinksldjump"/>
              </a:rPr>
              <a:t>Questionnaire Data</a:t>
            </a:r>
            <a:endParaRPr lang="en-US" b="1" dirty="0">
              <a:solidFill>
                <a:srgbClr val="0064FF"/>
              </a:solidFill>
            </a:endParaRPr>
          </a:p>
          <a:p>
            <a:endParaRPr lang="en-US" b="1" dirty="0"/>
          </a:p>
          <a:p>
            <a:r>
              <a:rPr lang="en-US" b="1" dirty="0"/>
              <a:t>Idea Generation Methods – Coming Up with Ideas</a:t>
            </a:r>
          </a:p>
          <a:p>
            <a:pPr lvl="1"/>
            <a:r>
              <a:rPr lang="en-US" b="1" dirty="0"/>
              <a:t>Individual Interviews</a:t>
            </a:r>
            <a:endParaRPr lang="en-US" b="1" dirty="0">
              <a:solidFill>
                <a:srgbClr val="0064FF"/>
              </a:solidFill>
            </a:endParaRPr>
          </a:p>
          <a:p>
            <a:pPr lvl="1"/>
            <a:r>
              <a:rPr lang="en-US" b="1" dirty="0"/>
              <a:t>Depth Interviews</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(2 of 3)</a:t>
            </a:r>
            <a:endParaRPr lang="en-US" sz="1800" dirty="0"/>
          </a:p>
        </p:txBody>
      </p:sp>
      <p:sp>
        <p:nvSpPr>
          <p:cNvPr id="13" name="Content Placeholder 12"/>
          <p:cNvSpPr>
            <a:spLocks noGrp="1"/>
          </p:cNvSpPr>
          <p:nvPr>
            <p:ph idx="1"/>
          </p:nvPr>
        </p:nvSpPr>
        <p:spPr>
          <a:xfrm>
            <a:off x="457200" y="1600201"/>
            <a:ext cx="8229600" cy="1879600"/>
          </a:xfrm>
        </p:spPr>
        <p:txBody>
          <a:bodyPr/>
          <a:lstStyle/>
          <a:p>
            <a:r>
              <a:rPr lang="en-US" b="1" dirty="0"/>
              <a:t>Idea Generation Methods–Coming Up with Ideas</a:t>
            </a:r>
          </a:p>
          <a:p>
            <a:pPr lvl="1"/>
            <a:r>
              <a:rPr lang="en-US" b="1" dirty="0"/>
              <a:t>Focus Groups</a:t>
            </a:r>
            <a:endParaRPr lang="en-US" b="1" dirty="0">
              <a:solidFill>
                <a:srgbClr val="0064FF"/>
              </a:solidFill>
            </a:endParaRPr>
          </a:p>
          <a:p>
            <a:pPr lvl="1"/>
            <a:r>
              <a:rPr lang="ja-JP" altLang="en-US" b="1" dirty="0"/>
              <a:t>“</a:t>
            </a:r>
            <a:r>
              <a:rPr lang="en-US" altLang="ja-JP" b="1" dirty="0"/>
              <a:t>The Next Big Thing</a:t>
            </a:r>
            <a:r>
              <a:rPr lang="ja-JP" altLang="en-US" b="1" dirty="0"/>
              <a:t>”</a:t>
            </a:r>
            <a:endParaRPr lang="en-US" dirty="0"/>
          </a:p>
        </p:txBody>
      </p:sp>
      <p:pic>
        <p:nvPicPr>
          <p:cNvPr id="248845" name="Picture 1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9897" y="3826944"/>
            <a:ext cx="2802863" cy="20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descr="Click for the Trend Hunter video."/>
          <p:cNvGrpSpPr/>
          <p:nvPr/>
        </p:nvGrpSpPr>
        <p:grpSpPr>
          <a:xfrm>
            <a:off x="1401724" y="4192357"/>
            <a:ext cx="1621021" cy="1273613"/>
            <a:chOff x="1401724" y="4192357"/>
            <a:chExt cx="1621021" cy="1273613"/>
          </a:xfrm>
        </p:grpSpPr>
        <p:sp>
          <p:nvSpPr>
            <p:cNvPr id="2" name="TextBox 1"/>
            <p:cNvSpPr txBox="1"/>
            <p:nvPr/>
          </p:nvSpPr>
          <p:spPr>
            <a:xfrm>
              <a:off x="1401724" y="4192357"/>
              <a:ext cx="1621021" cy="369332"/>
            </a:xfrm>
            <a:prstGeom prst="rect">
              <a:avLst/>
            </a:prstGeom>
            <a:noFill/>
          </p:spPr>
          <p:txBody>
            <a:bodyPr wrap="none" rtlCol="0">
              <a:spAutoFit/>
            </a:bodyPr>
            <a:lstStyle/>
            <a:p>
              <a:pPr algn="ctr"/>
              <a:r>
                <a:rPr lang="en-US" sz="1800" b="1" dirty="0"/>
                <a:t>Trend Hunter</a:t>
              </a:r>
            </a:p>
          </p:txBody>
        </p:sp>
        <p:pic>
          <p:nvPicPr>
            <p:cNvPr id="10"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1440" y="470397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2" name="Title 11"/>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DATA—ASKING PEOPLE </a:t>
            </a:r>
            <a:r>
              <a:rPr lang="en-US" sz="1800" b="1" dirty="0">
                <a:solidFill>
                  <a:srgbClr val="A50532"/>
                </a:solidFill>
              </a:rPr>
              <a:t>(3 of 3)</a:t>
            </a:r>
            <a:endParaRPr lang="en-US" sz="1800" dirty="0"/>
          </a:p>
        </p:txBody>
      </p:sp>
      <p:sp>
        <p:nvSpPr>
          <p:cNvPr id="13" name="Content Placeholder 12"/>
          <p:cNvSpPr>
            <a:spLocks noGrp="1"/>
          </p:cNvSpPr>
          <p:nvPr>
            <p:ph idx="1"/>
          </p:nvPr>
        </p:nvSpPr>
        <p:spPr>
          <a:xfrm>
            <a:off x="444500" y="1663700"/>
            <a:ext cx="5112018" cy="4411663"/>
          </a:xfrm>
        </p:spPr>
        <p:txBody>
          <a:bodyPr/>
          <a:lstStyle/>
          <a:p>
            <a:r>
              <a:rPr lang="en-US" sz="2800" b="1" dirty="0"/>
              <a:t>Idea Evaluation Methods – Testing an Idea</a:t>
            </a:r>
          </a:p>
          <a:p>
            <a:pPr lvl="1"/>
            <a:r>
              <a:rPr lang="en-US" sz="2400" b="1" dirty="0"/>
              <a:t>Personal Interview Surveys</a:t>
            </a:r>
            <a:endParaRPr lang="en-US" sz="2400" b="1" dirty="0">
              <a:solidFill>
                <a:srgbClr val="0064FF"/>
              </a:solidFill>
            </a:endParaRPr>
          </a:p>
          <a:p>
            <a:pPr lvl="1"/>
            <a:r>
              <a:rPr lang="en-US" sz="2400" b="1" dirty="0"/>
              <a:t>Telephone Surveys</a:t>
            </a:r>
            <a:endParaRPr lang="en-US" sz="2400" b="1" dirty="0">
              <a:solidFill>
                <a:srgbClr val="0064FF"/>
              </a:solidFill>
            </a:endParaRPr>
          </a:p>
          <a:p>
            <a:pPr lvl="1"/>
            <a:r>
              <a:rPr lang="en-US" sz="2400" b="1" dirty="0"/>
              <a:t>Mail/Fax Surveys</a:t>
            </a:r>
          </a:p>
          <a:p>
            <a:pPr lvl="1"/>
            <a:r>
              <a:rPr lang="en-US" sz="2400" b="1" dirty="0"/>
              <a:t>Online (E-Mail/Internet) Surveys</a:t>
            </a:r>
          </a:p>
          <a:p>
            <a:pPr lvl="1"/>
            <a:r>
              <a:rPr lang="en-US" sz="2400" b="1" dirty="0"/>
              <a:t>Mall Intercept Interview Surveys</a:t>
            </a:r>
            <a:endParaRPr lang="en-US" sz="2400" dirty="0"/>
          </a:p>
        </p:txBody>
      </p:sp>
      <p:pic>
        <p:nvPicPr>
          <p:cNvPr id="2" name="Picture 1" descr="An ad for new Dave's hot 'n juicy cheeseburgers, promotes juicier thicker beef, new premium toppings, and a buttered toasted bu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519" y="2399197"/>
            <a:ext cx="3591878" cy="3050364"/>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8438"/>
            <a:ext cx="8229600" cy="1143000"/>
          </a:xfrm>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A</a:t>
            </a:r>
            <a:r>
              <a:rPr lang="en-US" sz="2800" b="1" dirty="0"/>
              <a:t>  </a:t>
            </a:r>
            <a:r>
              <a:rPr lang="en-US" sz="2800" b="1" dirty="0">
                <a:solidFill>
                  <a:srgbClr val="A50532"/>
                </a:solidFill>
              </a:rPr>
              <a:t>Comparison of Types of Surveys</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1178462492"/>
              </p:ext>
            </p:extLst>
          </p:nvPr>
        </p:nvGraphicFramePr>
        <p:xfrm>
          <a:off x="317500" y="876299"/>
          <a:ext cx="8521700" cy="5661162"/>
        </p:xfrm>
        <a:graphic>
          <a:graphicData uri="http://schemas.openxmlformats.org/drawingml/2006/table">
            <a:tbl>
              <a:tblPr firstRow="1" bandRow="1">
                <a:tableStyleId>{5C22544A-7EE6-4342-B048-85BDC9FD1C3A}</a:tableStyleId>
              </a:tblPr>
              <a:tblGrid>
                <a:gridCol w="2130425">
                  <a:extLst>
                    <a:ext uri="{9D8B030D-6E8A-4147-A177-3AD203B41FA5}">
                      <a16:colId xmlns:a16="http://schemas.microsoft.com/office/drawing/2014/main" val="20000"/>
                    </a:ext>
                  </a:extLst>
                </a:gridCol>
                <a:gridCol w="2130425">
                  <a:extLst>
                    <a:ext uri="{9D8B030D-6E8A-4147-A177-3AD203B41FA5}">
                      <a16:colId xmlns:a16="http://schemas.microsoft.com/office/drawing/2014/main" val="20001"/>
                    </a:ext>
                  </a:extLst>
                </a:gridCol>
                <a:gridCol w="2130425">
                  <a:extLst>
                    <a:ext uri="{9D8B030D-6E8A-4147-A177-3AD203B41FA5}">
                      <a16:colId xmlns:a16="http://schemas.microsoft.com/office/drawing/2014/main" val="20002"/>
                    </a:ext>
                  </a:extLst>
                </a:gridCol>
                <a:gridCol w="2130425">
                  <a:extLst>
                    <a:ext uri="{9D8B030D-6E8A-4147-A177-3AD203B41FA5}">
                      <a16:colId xmlns:a16="http://schemas.microsoft.com/office/drawing/2014/main" val="20003"/>
                    </a:ext>
                  </a:extLst>
                </a:gridCol>
              </a:tblGrid>
              <a:tr h="1490239">
                <a:tc>
                  <a:txBody>
                    <a:bodyPr/>
                    <a:lstStyle/>
                    <a:p>
                      <a:r>
                        <a:rPr lang="en-US" dirty="0">
                          <a:solidFill>
                            <a:srgbClr val="000000"/>
                          </a:solidFill>
                        </a:rPr>
                        <a:t>BASIS OF COMPARISON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MAIL, ONLINE, &amp; FAX SURVEYS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TELEPHONE SURVEYS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a:solidFill>
                            <a:srgbClr val="000000"/>
                          </a:solidFill>
                        </a:rPr>
                        <a:t>INDIVIDUAL</a:t>
                      </a:r>
                      <a:r>
                        <a:rPr lang="en-US" baseline="0" dirty="0">
                          <a:solidFill>
                            <a:srgbClr val="000000"/>
                          </a:solidFill>
                        </a:rPr>
                        <a:t> INTERVIEW AND MALL INTERCEPT SURVEYS</a:t>
                      </a:r>
                      <a:endParaRPr lang="en-US"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1893">
                <a:tc>
                  <a:txBody>
                    <a:bodyPr/>
                    <a:lstStyle/>
                    <a:p>
                      <a:r>
                        <a:rPr lang="en-US" sz="1600" dirty="0"/>
                        <a:t>Cost per completed survey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Usually</a:t>
                      </a:r>
                      <a:r>
                        <a:rPr lang="en-US" sz="1400" baseline="0" dirty="0"/>
                        <a:t> the least expensive, assuming adequate response rates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Moderately expensive, assuming reasonable</a:t>
                      </a:r>
                      <a:r>
                        <a:rPr lang="en-US" sz="1400" baseline="0" dirty="0"/>
                        <a:t> completion rates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Most expensive because</a:t>
                      </a:r>
                      <a:r>
                        <a:rPr lang="en-US" sz="1400" baseline="0" dirty="0"/>
                        <a:t> of interviewer’s time and travel expenses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1"/>
                  </a:ext>
                </a:extLst>
              </a:tr>
              <a:tr h="1171893">
                <a:tc>
                  <a:txBody>
                    <a:bodyPr/>
                    <a:lstStyle/>
                    <a:p>
                      <a:r>
                        <a:rPr lang="en-US" sz="1600" dirty="0"/>
                        <a:t>Ability</a:t>
                      </a:r>
                      <a:r>
                        <a:rPr lang="en-US" sz="1600" baseline="0" dirty="0"/>
                        <a:t> to probe and ask complex questions</a:t>
                      </a:r>
                      <a:endParaRPr 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Little,</a:t>
                      </a:r>
                      <a:r>
                        <a:rPr lang="en-US" sz="1400" baseline="0" dirty="0"/>
                        <a:t> since self-administered format must be short and simple</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since interviewer</a:t>
                      </a:r>
                      <a:r>
                        <a:rPr lang="en-US" sz="1400" baseline="0" dirty="0"/>
                        <a:t> can probe and elaborate on questions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Much, since</a:t>
                      </a:r>
                      <a:r>
                        <a:rPr lang="en-US" sz="1400" baseline="0" dirty="0"/>
                        <a:t> interviewer can show visuals, probe, and establish rapport</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2"/>
                  </a:ext>
                </a:extLst>
              </a:tr>
              <a:tr h="962446">
                <a:tc>
                  <a:txBody>
                    <a:bodyPr/>
                    <a:lstStyle/>
                    <a:p>
                      <a:r>
                        <a:rPr lang="en-US" sz="1600" dirty="0"/>
                        <a:t>Opportunity for interviewer to bias results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None, since survey form is completed without the</a:t>
                      </a:r>
                      <a:r>
                        <a:rPr lang="en-US" sz="1400" baseline="0" dirty="0"/>
                        <a:t> </a:t>
                      </a:r>
                      <a:r>
                        <a:rPr lang="en-US" sz="1400" dirty="0"/>
                        <a:t>interviewer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because of voice inflection of interviewer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Significant,</a:t>
                      </a:r>
                      <a:r>
                        <a:rPr lang="en-US" sz="1400" baseline="0" dirty="0"/>
                        <a:t> because of voice and facial expressions of interviewer</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3"/>
                  </a:ext>
                </a:extLst>
              </a:tr>
              <a:tr h="864691">
                <a:tc>
                  <a:txBody>
                    <a:bodyPr/>
                    <a:lstStyle/>
                    <a:p>
                      <a:r>
                        <a:rPr lang="en-US" sz="1600" dirty="0"/>
                        <a:t>Anonymity given to respondents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t>Complete, since no signature is needed</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BFF"/>
                    </a:solidFill>
                  </a:tcPr>
                </a:tc>
                <a:tc>
                  <a:txBody>
                    <a:bodyPr/>
                    <a:lstStyle/>
                    <a:p>
                      <a:r>
                        <a:rPr lang="en-US" sz="1400" dirty="0"/>
                        <a:t>Some, because</a:t>
                      </a:r>
                      <a:r>
                        <a:rPr lang="en-US" sz="1400" baseline="0" dirty="0"/>
                        <a:t> of telephone contact</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A675"/>
                    </a:solidFill>
                  </a:tcPr>
                </a:tc>
                <a:tc>
                  <a:txBody>
                    <a:bodyPr/>
                    <a:lstStyle/>
                    <a:p>
                      <a:r>
                        <a:rPr lang="en-US" sz="1400" dirty="0"/>
                        <a:t>Little, because of face-to-face contact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64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28626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10" name="Title 9"/>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DATA—QUESTION FORMATS</a:t>
            </a:r>
            <a:endParaRPr lang="en-US" sz="2800" dirty="0"/>
          </a:p>
        </p:txBody>
      </p:sp>
      <p:sp>
        <p:nvSpPr>
          <p:cNvPr id="11" name="Content Placeholder 10"/>
          <p:cNvSpPr>
            <a:spLocks noGrp="1"/>
          </p:cNvSpPr>
          <p:nvPr>
            <p:ph idx="1"/>
          </p:nvPr>
        </p:nvSpPr>
        <p:spPr/>
        <p:txBody>
          <a:bodyPr/>
          <a:lstStyle/>
          <a:p>
            <a:r>
              <a:rPr lang="en-US" b="1" dirty="0"/>
              <a:t>Open-Ended Questions</a:t>
            </a:r>
          </a:p>
          <a:p>
            <a:r>
              <a:rPr lang="en-US" b="1" dirty="0"/>
              <a:t>Closed-End or Fixed Alternative Questions</a:t>
            </a:r>
            <a:endParaRPr lang="en-US" b="1" dirty="0">
              <a:solidFill>
                <a:srgbClr val="2C455E"/>
              </a:solidFill>
            </a:endParaRPr>
          </a:p>
          <a:p>
            <a:r>
              <a:rPr lang="en-US" b="1" dirty="0"/>
              <a:t>Dichotomous Questions</a:t>
            </a:r>
            <a:endParaRPr lang="en-US" b="1" dirty="0">
              <a:solidFill>
                <a:srgbClr val="0064FF"/>
              </a:solidFill>
            </a:endParaRPr>
          </a:p>
          <a:p>
            <a:r>
              <a:rPr lang="en-US" b="1" dirty="0"/>
              <a:t>Semantic Differential Questions</a:t>
            </a:r>
            <a:endParaRPr lang="en-US" b="1" dirty="0">
              <a:solidFill>
                <a:srgbClr val="0064FF"/>
              </a:solidFill>
            </a:endParaRPr>
          </a:p>
          <a:p>
            <a:r>
              <a:rPr lang="en-US" b="1" dirty="0"/>
              <a:t>Likert Scale Questions</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4</a:t>
            </a:r>
            <a:r>
              <a:rPr lang="en-US" sz="2400" b="1" dirty="0"/>
              <a:t>  Different types of questions in a sample Wendy’</a:t>
            </a:r>
            <a:r>
              <a:rPr lang="en-US" altLang="ja-JP" sz="2400" b="1" dirty="0"/>
              <a:t>s survey (Q1 – Q5)</a:t>
            </a:r>
            <a:endParaRPr lang="en-US" sz="2400" dirty="0"/>
          </a:p>
        </p:txBody>
      </p:sp>
      <p:pic>
        <p:nvPicPr>
          <p:cNvPr id="6" name="Content Placeholder 5" descr="The first half of a Wendy's surve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082040"/>
            <a:ext cx="6248400" cy="5379720"/>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(Q1)</a:t>
            </a:r>
            <a:r>
              <a:rPr lang="en-US" sz="3200" b="1" dirty="0"/>
              <a:t>  Sample Wendy’</a:t>
            </a:r>
            <a:r>
              <a:rPr lang="en-US" altLang="ja-JP" sz="3200" b="1" dirty="0"/>
              <a:t>s survey: Open-ended question</a:t>
            </a:r>
            <a:endParaRPr lang="en-US" sz="3200" dirty="0"/>
          </a:p>
        </p:txBody>
      </p:sp>
      <p:pic>
        <p:nvPicPr>
          <p:cNvPr id="6" name="Picture 6" descr="Question. 1. What things are most important to you when you decide to eat out at a fast-food restauran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2399" y="1947004"/>
            <a:ext cx="8854739" cy="1291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(Q2)</a:t>
            </a:r>
            <a:r>
              <a:rPr lang="en-US" sz="3200" b="1" dirty="0"/>
              <a:t>  Sample Wendy’</a:t>
            </a:r>
            <a:r>
              <a:rPr lang="en-US" altLang="ja-JP" sz="3200" b="1" dirty="0"/>
              <a:t>s survey: Dichotomous question</a:t>
            </a:r>
            <a:endParaRPr lang="en-US" sz="3200" dirty="0"/>
          </a:p>
        </p:txBody>
      </p:sp>
      <p:pic>
        <p:nvPicPr>
          <p:cNvPr id="6" name="Picture 6" descr="Question. 2. Have you eaten at a fast-food restaurant in the past month? Yes. No."/>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6451" y="2160364"/>
            <a:ext cx="8831047" cy="900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28600"/>
            <a:ext cx="89535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(Q3)</a:t>
            </a:r>
            <a:r>
              <a:rPr lang="en-US" sz="3200" b="1" dirty="0"/>
              <a:t>  Sample Wendy’</a:t>
            </a:r>
            <a:r>
              <a:rPr lang="en-US" altLang="ja-JP" sz="3200" b="1" dirty="0"/>
              <a:t>s survey: Multiple choice question </a:t>
            </a:r>
            <a:endParaRPr lang="en-US" sz="3200" dirty="0"/>
          </a:p>
        </p:txBody>
      </p:sp>
      <p:pic>
        <p:nvPicPr>
          <p:cNvPr id="6" name="Picture 7" descr="A multiple-choic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7174" y="1955800"/>
            <a:ext cx="8844426" cy="901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000" b="1" dirty="0">
              <a:solidFill>
                <a:srgbClr val="007800"/>
              </a:solidFill>
            </a:endParaRPr>
          </a:p>
        </p:txBody>
      </p:sp>
      <p:sp>
        <p:nvSpPr>
          <p:cNvPr id="11" name="Title 10"/>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7, YOU SHOULD BE ABLE TO: </a:t>
            </a:r>
            <a:r>
              <a:rPr lang="en-US" sz="1800" b="1" dirty="0">
                <a:solidFill>
                  <a:srgbClr val="A50532"/>
                </a:solidFill>
              </a:rPr>
              <a:t>(2 of 2)</a:t>
            </a:r>
            <a:endParaRPr lang="en-US" sz="1800" dirty="0"/>
          </a:p>
        </p:txBody>
      </p:sp>
      <p:sp>
        <p:nvSpPr>
          <p:cNvPr id="12" name="Content Placeholder 11"/>
          <p:cNvSpPr>
            <a:spLocks noGrp="1"/>
          </p:cNvSpPr>
          <p:nvPr>
            <p:ph idx="1"/>
          </p:nvPr>
        </p:nvSpPr>
        <p:spPr/>
        <p:txBody>
          <a:bodyPr/>
          <a:lstStyle/>
          <a:p>
            <a:pPr marL="1828800" indent="-1828800">
              <a:buNone/>
            </a:pPr>
            <a:r>
              <a:rPr lang="en-US" sz="2800" b="1" dirty="0"/>
              <a:t>4</a:t>
            </a:r>
            <a:r>
              <a:rPr lang="en-US" sz="2400" b="1" dirty="0"/>
              <a:t>.</a:t>
            </a:r>
            <a:r>
              <a:rPr lang="en-US" sz="2800" b="1" dirty="0"/>
              <a:t>	Discuss the uses of observations, questionnaires, panels, experiments, and newer data collection methods.</a:t>
            </a:r>
          </a:p>
          <a:p>
            <a:pPr marL="1828800" indent="-1828800">
              <a:buNone/>
            </a:pPr>
            <a:r>
              <a:rPr lang="en-US" sz="2800" b="1" dirty="0"/>
              <a:t>5.	Explain how data analytics and data mining lead to marketing actions.</a:t>
            </a:r>
          </a:p>
          <a:p>
            <a:pPr marL="1828800" indent="-1828800">
              <a:buNone/>
            </a:pPr>
            <a:r>
              <a:rPr lang="en-US" sz="2800" b="1" dirty="0"/>
              <a:t>6. 	Describe three approaches to developing a company’</a:t>
            </a:r>
            <a:r>
              <a:rPr lang="en-US" altLang="ja-JP" sz="2800" b="1" dirty="0"/>
              <a:t>s sales forecast.</a:t>
            </a:r>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 (Q4)</a:t>
            </a:r>
            <a:r>
              <a:rPr lang="en-US" sz="3200" b="1" dirty="0"/>
              <a:t>  Sample Wendy’</a:t>
            </a:r>
            <a:r>
              <a:rPr lang="en-US" altLang="ja-JP" sz="3200" b="1" dirty="0"/>
              <a:t>s survey: Attitudinal question </a:t>
            </a:r>
            <a:endParaRPr lang="en-US" sz="3200" dirty="0"/>
          </a:p>
        </p:txBody>
      </p:sp>
      <p:pic>
        <p:nvPicPr>
          <p:cNvPr id="6" name="Picture 6" descr="An attitudinal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7419" y="1689100"/>
            <a:ext cx="8809162" cy="2565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7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(Q5)</a:t>
            </a:r>
            <a:r>
              <a:rPr lang="en-US" sz="2800" b="1" dirty="0"/>
              <a:t>  Sample Wendy’</a:t>
            </a:r>
            <a:r>
              <a:rPr lang="en-US" altLang="ja-JP" sz="2800" b="1" dirty="0"/>
              <a:t>s survey: Semantic differential scale question </a:t>
            </a:r>
            <a:endParaRPr lang="en-US" sz="2800" dirty="0"/>
          </a:p>
        </p:txBody>
      </p:sp>
      <p:pic>
        <p:nvPicPr>
          <p:cNvPr id="6" name="Picture 6" descr="A semanitc differential scal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5100" y="1531422"/>
            <a:ext cx="8801100" cy="2429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8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28600"/>
            <a:ext cx="8991600" cy="609600"/>
          </a:xfrm>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4B</a:t>
            </a:r>
            <a:r>
              <a:rPr lang="en-US" sz="2400" b="1" dirty="0"/>
              <a:t>  Different types of questions in a sample Wendy’</a:t>
            </a:r>
            <a:r>
              <a:rPr lang="en-US" altLang="ja-JP" sz="2400" b="1" dirty="0"/>
              <a:t>s survey (Q6 – Q9) </a:t>
            </a:r>
            <a:endParaRPr lang="en-US" sz="2400" dirty="0"/>
          </a:p>
        </p:txBody>
      </p:sp>
      <p:pic>
        <p:nvPicPr>
          <p:cNvPr id="6" name="Content Placeholder 5" descr="The second half of a Wendy's survey.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7700" y="1027816"/>
            <a:ext cx="5396803" cy="5473148"/>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10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(Q6)</a:t>
            </a:r>
            <a:r>
              <a:rPr lang="en-US" sz="3200" b="1" dirty="0"/>
              <a:t>  Sample Wendy’</a:t>
            </a:r>
            <a:r>
              <a:rPr lang="en-US" altLang="ja-JP" sz="3200" b="1" dirty="0"/>
              <a:t>s survey: Likert scale question </a:t>
            </a:r>
            <a:endParaRPr lang="en-US" sz="3200" dirty="0"/>
          </a:p>
        </p:txBody>
      </p:sp>
      <p:pic>
        <p:nvPicPr>
          <p:cNvPr id="6" name="Picture 6" descr="A Likert scale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1031" y="1955800"/>
            <a:ext cx="8961938" cy="200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10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(Q7)</a:t>
            </a:r>
            <a:r>
              <a:rPr lang="en-US" sz="3200" b="1" dirty="0"/>
              <a:t>  Sample Wendy’</a:t>
            </a:r>
            <a:r>
              <a:rPr lang="en-US" altLang="ja-JP" sz="3200" b="1" dirty="0"/>
              <a:t>s survey: Media behavior question </a:t>
            </a:r>
            <a:endParaRPr lang="en-US" sz="3200" dirty="0"/>
          </a:p>
        </p:txBody>
      </p:sp>
      <p:pic>
        <p:nvPicPr>
          <p:cNvPr id="6" name="Picture 6" descr="A media behavior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4404" y="1727199"/>
            <a:ext cx="8922595" cy="262890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sz="quarter" idx="16"/>
          </p:nvPr>
        </p:nvSpPr>
        <p:spPr/>
        <p:txBody>
          <a:bodyPr/>
          <a:lstStyle/>
          <a:p>
            <a:r>
              <a:rPr lang="en-US" dirty="0">
                <a:hlinkClick r:id="rId4" action="ppaction://hlinksldjump"/>
              </a:rPr>
              <a:t>Jump to Appendix 11 long image description</a:t>
            </a:r>
            <a:endParaRPr lang="en-US" dirty="0"/>
          </a:p>
        </p:txBody>
      </p:sp>
      <p:sp>
        <p:nvSpPr>
          <p:cNvPr id="7" name="Text Placeholder 6" hidden="1"/>
          <p:cNvSpPr>
            <a:spLocks noGrp="1"/>
          </p:cNvSpPr>
          <p:nvPr>
            <p:ph type="body" sz="quarter" idx="11"/>
          </p:nvPr>
        </p:nvSpPr>
        <p:spPr/>
        <p:txBody>
          <a:bodyPr/>
          <a:lstStyle/>
          <a:p>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(Q8)</a:t>
            </a:r>
            <a:r>
              <a:rPr lang="en-US" sz="3200" b="1" dirty="0"/>
              <a:t>  Sample Wendy’</a:t>
            </a:r>
            <a:r>
              <a:rPr lang="en-US" altLang="ja-JP" sz="3200" b="1" dirty="0"/>
              <a:t>s survey: Usage behavior question </a:t>
            </a:r>
            <a:endParaRPr lang="en-US" sz="3200" dirty="0"/>
          </a:p>
        </p:txBody>
      </p:sp>
      <p:pic>
        <p:nvPicPr>
          <p:cNvPr id="6" name="Picture 6" descr="A usage behavior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7093" y="1790700"/>
            <a:ext cx="8935307" cy="2035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12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28600"/>
            <a:ext cx="8978900" cy="609600"/>
          </a:xfrm>
        </p:spPr>
        <p:txBody>
          <a:bodyPr/>
          <a:lstStyle/>
          <a:p>
            <a:pPr algn="l"/>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4B (Q9)</a:t>
            </a:r>
            <a:r>
              <a:rPr lang="en-US" sz="3200" b="1" dirty="0"/>
              <a:t>  Sample Wendy’</a:t>
            </a:r>
            <a:r>
              <a:rPr lang="en-US" altLang="ja-JP" sz="3200" b="1" dirty="0"/>
              <a:t>s survey: Demographic questions </a:t>
            </a:r>
            <a:endParaRPr lang="en-US" sz="3200" dirty="0"/>
          </a:p>
        </p:txBody>
      </p:sp>
      <p:pic>
        <p:nvPicPr>
          <p:cNvPr id="6" name="Picture 6" descr="A demographic survey questio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4643" y="1816100"/>
            <a:ext cx="8996171" cy="2755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13 long image description</a:t>
            </a:r>
            <a:endParaRPr lang="en-US" dirty="0"/>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DATA—OTHER SOURCES </a:t>
            </a:r>
            <a:r>
              <a:rPr lang="en-US" sz="1800" b="1" dirty="0">
                <a:solidFill>
                  <a:srgbClr val="A50532"/>
                </a:solidFill>
              </a:rPr>
              <a:t>(1 of 2) </a:t>
            </a:r>
            <a:endParaRPr lang="en-US" sz="1800" dirty="0"/>
          </a:p>
        </p:txBody>
      </p:sp>
      <p:sp>
        <p:nvSpPr>
          <p:cNvPr id="5" name="Content Placeholder 4"/>
          <p:cNvSpPr>
            <a:spLocks noGrp="1"/>
          </p:cNvSpPr>
          <p:nvPr>
            <p:ph idx="1"/>
          </p:nvPr>
        </p:nvSpPr>
        <p:spPr>
          <a:xfrm>
            <a:off x="457200" y="1600200"/>
            <a:ext cx="4091200" cy="3222065"/>
          </a:xfrm>
        </p:spPr>
        <p:txBody>
          <a:bodyPr/>
          <a:lstStyle/>
          <a:p>
            <a:r>
              <a:rPr lang="en-US" b="1" dirty="0"/>
              <a:t>Social Media Can Provide Ideas for New Products and Services</a:t>
            </a:r>
          </a:p>
          <a:p>
            <a:r>
              <a:rPr lang="en-US" b="1" dirty="0"/>
              <a:t>Use Social Media Listening Tools</a:t>
            </a:r>
            <a:endParaRPr lang="en-US" dirty="0"/>
          </a:p>
        </p:txBody>
      </p:sp>
      <p:pic>
        <p:nvPicPr>
          <p:cNvPr id="6" name="Picture 5" descr="d8064e433590223ccde56ce2c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443" y="3826922"/>
            <a:ext cx="2645138" cy="150772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7931" y="1870164"/>
            <a:ext cx="2488749" cy="1719726"/>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eaLnBrk="1" hangingPunct="1"/>
            <a:endParaRPr lang="en-US" b="1" dirty="0">
              <a:solidFill>
                <a:srgbClr val="A50532"/>
              </a:solidFill>
            </a:endParaRPr>
          </a:p>
        </p:txBody>
      </p:sp>
      <p:sp>
        <p:nvSpPr>
          <p:cNvPr id="3" name="Title 2"/>
          <p:cNvSpPr>
            <a:spLocks noGrp="1"/>
          </p:cNvSpPr>
          <p:nvPr>
            <p:ph type="title"/>
          </p:nvPr>
        </p:nvSpPr>
        <p:spPr/>
        <p:txBody>
          <a:bodyPr/>
          <a:lstStyle/>
          <a:p>
            <a:pPr marL="457200" eaLnBrk="1" hangingPunct="1"/>
            <a:r>
              <a:rPr lang="en-US" sz="3200" b="1" dirty="0">
                <a:solidFill>
                  <a:srgbClr val="AA785A"/>
                </a:solidFill>
              </a:rPr>
              <a:t>APPLYING MARKETING METRICS</a:t>
            </a:r>
            <a:br>
              <a:rPr lang="en-US" sz="2800" b="1" dirty="0">
                <a:solidFill>
                  <a:srgbClr val="A50532"/>
                </a:solidFill>
              </a:rPr>
            </a:br>
            <a:r>
              <a:rPr lang="en-US" sz="2800" b="1" dirty="0">
                <a:solidFill>
                  <a:srgbClr val="A50532"/>
                </a:solidFill>
              </a:rPr>
              <a:t>Are the Carmex Social Media Programs Working Well</a:t>
            </a:r>
            <a:r>
              <a:rPr lang="en-US" altLang="ja-JP" sz="2800" b="1" dirty="0">
                <a:solidFill>
                  <a:srgbClr val="A50532"/>
                </a:solidFill>
              </a:rPr>
              <a:t>?</a:t>
            </a:r>
            <a:endParaRPr lang="en-US" sz="2800" b="1" dirty="0">
              <a:solidFill>
                <a:srgbClr val="A50532"/>
              </a:solidFill>
            </a:endParaRPr>
          </a:p>
        </p:txBody>
      </p:sp>
      <p:sp>
        <p:nvSpPr>
          <p:cNvPr id="4" name="Content Placeholder 3"/>
          <p:cNvSpPr>
            <a:spLocks noGrp="1"/>
          </p:cNvSpPr>
          <p:nvPr>
            <p:ph idx="1"/>
          </p:nvPr>
        </p:nvSpPr>
        <p:spPr>
          <a:xfrm>
            <a:off x="457200" y="1663700"/>
            <a:ext cx="3919562" cy="4889500"/>
          </a:xfrm>
        </p:spPr>
        <p:txBody>
          <a:bodyPr/>
          <a:lstStyle/>
          <a:p>
            <a:pPr>
              <a:buFont typeface="Arial"/>
              <a:buChar char="•"/>
              <a:defRPr/>
            </a:pPr>
            <a:r>
              <a:rPr lang="en-US" sz="3200" b="1" dirty="0"/>
              <a:t>Conversation </a:t>
            </a:r>
          </a:p>
          <a:p>
            <a:pPr>
              <a:buFont typeface="Arial"/>
              <a:buChar char="•"/>
              <a:defRPr/>
            </a:pPr>
            <a:r>
              <a:rPr lang="en-US" sz="3200" b="1" dirty="0"/>
              <a:t>Velocity </a:t>
            </a:r>
          </a:p>
          <a:p>
            <a:pPr>
              <a:buFont typeface="Arial"/>
              <a:buChar char="•"/>
              <a:defRPr/>
            </a:pPr>
            <a:r>
              <a:rPr lang="en-US" sz="3200" b="1" dirty="0"/>
              <a:t>Share of Voice </a:t>
            </a:r>
          </a:p>
          <a:p>
            <a:pPr>
              <a:buFont typeface="Arial"/>
              <a:buChar char="•"/>
              <a:defRPr/>
            </a:pPr>
            <a:r>
              <a:rPr lang="en-US" sz="3200" b="1" dirty="0"/>
              <a:t>Sentiment</a:t>
            </a:r>
            <a:endParaRPr lang="en-US" sz="3200" dirty="0"/>
          </a:p>
        </p:txBody>
      </p:sp>
      <p:pic>
        <p:nvPicPr>
          <p:cNvPr id="5" name="Picture 4" descr="Marketing dashboard measuring metrics for Carmex's social media."/>
          <p:cNvPicPr>
            <a:picLocks noChangeAspect="1"/>
          </p:cNvPicPr>
          <p:nvPr/>
        </p:nvPicPr>
        <p:blipFill>
          <a:blip r:embed="rId3"/>
          <a:stretch>
            <a:fillRect/>
          </a:stretch>
        </p:blipFill>
        <p:spPr>
          <a:xfrm>
            <a:off x="5257800" y="1367533"/>
            <a:ext cx="3312763" cy="5116709"/>
          </a:xfrm>
          <a:prstGeom prst="rect">
            <a:avLst/>
          </a:prstGeom>
        </p:spPr>
      </p:pic>
      <p:sp>
        <p:nvSpPr>
          <p:cNvPr id="9" name="Text Placeholder 8"/>
          <p:cNvSpPr>
            <a:spLocks noGrp="1"/>
          </p:cNvSpPr>
          <p:nvPr>
            <p:ph type="body" sz="quarter" idx="16"/>
          </p:nvPr>
        </p:nvSpPr>
        <p:spPr/>
        <p:txBody>
          <a:bodyPr/>
          <a:lstStyle/>
          <a:p>
            <a:r>
              <a:rPr lang="en-US" dirty="0">
                <a:hlinkClick r:id="rId4" action="ppaction://hlinksldjump"/>
              </a:rPr>
              <a:t>Jump to Appendix 14 long image description</a:t>
            </a:r>
          </a:p>
        </p:txBody>
      </p:sp>
      <p:grpSp>
        <p:nvGrpSpPr>
          <p:cNvPr id="10" name="Group 9" descr="Click for the Carmex Facebook page."/>
          <p:cNvGrpSpPr/>
          <p:nvPr/>
        </p:nvGrpSpPr>
        <p:grpSpPr>
          <a:xfrm>
            <a:off x="1013023" y="4926912"/>
            <a:ext cx="2069797" cy="1326687"/>
            <a:chOff x="1013023" y="4926912"/>
            <a:chExt cx="2069797" cy="1326687"/>
          </a:xfrm>
        </p:grpSpPr>
        <p:pic>
          <p:nvPicPr>
            <p:cNvPr id="11" name="Picture 3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412" y="4926912"/>
              <a:ext cx="61436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13023" y="5607268"/>
              <a:ext cx="2069797" cy="646331"/>
            </a:xfrm>
            <a:prstGeom prst="rect">
              <a:avLst/>
            </a:prstGeom>
            <a:noFill/>
          </p:spPr>
          <p:txBody>
            <a:bodyPr wrap="none" rtlCol="0">
              <a:spAutoFit/>
            </a:bodyPr>
            <a:lstStyle/>
            <a:p>
              <a:pPr algn="ctr"/>
              <a:r>
                <a:rPr lang="en-US" sz="1800" b="1" dirty="0"/>
                <a:t>Carmex Lip Balm</a:t>
              </a:r>
            </a:p>
            <a:p>
              <a:pPr algn="ctr"/>
              <a:r>
                <a:rPr lang="en-US" sz="1800" b="1" dirty="0"/>
                <a:t>Facebook Page</a:t>
              </a: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800" b="1" dirty="0">
                <a:solidFill>
                  <a:srgbClr val="A50532"/>
                </a:solidFill>
              </a:rPr>
              <a:t>PRIMARY DATA—OTHER SOURCES </a:t>
            </a:r>
            <a:r>
              <a:rPr lang="en-US" sz="1800" b="1" dirty="0">
                <a:solidFill>
                  <a:srgbClr val="A50532"/>
                </a:solidFill>
              </a:rPr>
              <a:t>(2 of 2) </a:t>
            </a:r>
            <a:endParaRPr lang="en-US" sz="1800" dirty="0"/>
          </a:p>
        </p:txBody>
      </p:sp>
      <p:sp>
        <p:nvSpPr>
          <p:cNvPr id="4" name="Content Placeholder 3"/>
          <p:cNvSpPr>
            <a:spLocks noGrp="1"/>
          </p:cNvSpPr>
          <p:nvPr>
            <p:ph idx="1"/>
          </p:nvPr>
        </p:nvSpPr>
        <p:spPr>
          <a:xfrm>
            <a:off x="228600" y="1565507"/>
            <a:ext cx="4862945" cy="4525963"/>
          </a:xfrm>
        </p:spPr>
        <p:txBody>
          <a:bodyPr/>
          <a:lstStyle/>
          <a:p>
            <a:r>
              <a:rPr lang="en-US" b="1" dirty="0"/>
              <a:t>Panels</a:t>
            </a:r>
          </a:p>
          <a:p>
            <a:r>
              <a:rPr lang="en-US" b="1" dirty="0"/>
              <a:t>Experiments</a:t>
            </a:r>
          </a:p>
          <a:p>
            <a:pPr lvl="1"/>
            <a:r>
              <a:rPr lang="en-US" b="1" dirty="0"/>
              <a:t>Independent Variable: The Cause (Drivers)</a:t>
            </a:r>
            <a:endParaRPr lang="en-US" b="1" dirty="0">
              <a:solidFill>
                <a:srgbClr val="0064FF"/>
              </a:solidFill>
            </a:endParaRPr>
          </a:p>
          <a:p>
            <a:pPr lvl="1"/>
            <a:r>
              <a:rPr lang="en-US" b="1" dirty="0"/>
              <a:t>Dependent Variable: The Result</a:t>
            </a:r>
            <a:endParaRPr lang="en-US" b="1" dirty="0">
              <a:solidFill>
                <a:srgbClr val="0064FF"/>
              </a:solidFill>
            </a:endParaRPr>
          </a:p>
          <a:p>
            <a:pPr lvl="1"/>
            <a:r>
              <a:rPr lang="en-US" b="1" dirty="0"/>
              <a:t>Test Markets</a:t>
            </a:r>
            <a:endParaRPr lang="en-US" dirty="0"/>
          </a:p>
        </p:txBody>
      </p:sp>
      <p:pic>
        <p:nvPicPr>
          <p:cNvPr id="283663" name="Picture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2170" y="1737977"/>
            <a:ext cx="3654630" cy="2612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600" b="1" dirty="0">
              <a:solidFill>
                <a:srgbClr val="A50532"/>
              </a:solidFill>
            </a:endParaRPr>
          </a:p>
        </p:txBody>
      </p:sp>
      <p:sp>
        <p:nvSpPr>
          <p:cNvPr id="13" name="Title 12"/>
          <p:cNvSpPr>
            <a:spLocks noGrp="1"/>
          </p:cNvSpPr>
          <p:nvPr>
            <p:ph type="title"/>
          </p:nvPr>
        </p:nvSpPr>
        <p:spPr/>
        <p:txBody>
          <a:bodyPr/>
          <a:lstStyle/>
          <a:p>
            <a:r>
              <a:rPr lang="en-US" sz="2800" b="1" dirty="0">
                <a:solidFill>
                  <a:srgbClr val="A50532"/>
                </a:solidFill>
              </a:rPr>
              <a:t>MARKETING RESEARCH GOES TO THE MOVIES</a:t>
            </a:r>
            <a:endParaRPr lang="en-US" sz="2800" dirty="0"/>
          </a:p>
        </p:txBody>
      </p:sp>
      <p:sp>
        <p:nvSpPr>
          <p:cNvPr id="14" name="Content Placeholder 13"/>
          <p:cNvSpPr>
            <a:spLocks noGrp="1"/>
          </p:cNvSpPr>
          <p:nvPr>
            <p:ph idx="1"/>
          </p:nvPr>
        </p:nvSpPr>
        <p:spPr>
          <a:xfrm>
            <a:off x="4253948" y="1600200"/>
            <a:ext cx="4432852" cy="4525963"/>
          </a:xfrm>
        </p:spPr>
        <p:txBody>
          <a:bodyPr/>
          <a:lstStyle/>
          <a:p>
            <a:r>
              <a:rPr lang="en-US" b="1" dirty="0"/>
              <a:t>A Film Industry Secret: Research</a:t>
            </a:r>
          </a:p>
          <a:p>
            <a:r>
              <a:rPr lang="en-US" altLang="ja-JP" b="1" dirty="0"/>
              <a:t>Movie Title Testing</a:t>
            </a:r>
            <a:endParaRPr lang="en-US" b="1" dirty="0"/>
          </a:p>
          <a:p>
            <a:pPr lvl="1"/>
            <a:r>
              <a:rPr lang="en-US" b="1" dirty="0"/>
              <a:t>Concept Testing &amp; Script Assessment</a:t>
            </a:r>
          </a:p>
          <a:p>
            <a:pPr lvl="1"/>
            <a:r>
              <a:rPr lang="en-US" b="1" dirty="0"/>
              <a:t>Test Screening</a:t>
            </a:r>
            <a:endParaRPr lang="en-US" sz="3200" b="1" dirty="0"/>
          </a:p>
          <a:p>
            <a:pPr lvl="1"/>
            <a:r>
              <a:rPr lang="en-US" b="1" dirty="0"/>
              <a:t>Tracking Studies</a:t>
            </a:r>
            <a:endParaRPr lang="en-US" dirty="0"/>
          </a:p>
        </p:txBody>
      </p:sp>
      <p:pic>
        <p:nvPicPr>
          <p:cNvPr id="3" name="Picture 2" descr="Pirates of the Caribbean: Dead Men Tell No Tales movie pos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 y="1796142"/>
            <a:ext cx="3291633" cy="4608286"/>
          </a:xfrm>
          <a:prstGeom prst="rect">
            <a:avLst/>
          </a:prstGeom>
        </p:spPr>
      </p:pic>
      <p:grpSp>
        <p:nvGrpSpPr>
          <p:cNvPr id="8" name="Group 7" descr="Click for the Star Wars VII movie trailer."/>
          <p:cNvGrpSpPr/>
          <p:nvPr/>
        </p:nvGrpSpPr>
        <p:grpSpPr>
          <a:xfrm>
            <a:off x="4475602" y="5692121"/>
            <a:ext cx="3625586" cy="762000"/>
            <a:chOff x="802555" y="5898054"/>
            <a:chExt cx="3625586" cy="762000"/>
          </a:xfrm>
        </p:grpSpPr>
        <p:pic>
          <p:nvPicPr>
            <p:cNvPr id="9"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55" y="5898054"/>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88226" y="5912411"/>
              <a:ext cx="2839915" cy="646331"/>
            </a:xfrm>
            <a:prstGeom prst="rect">
              <a:avLst/>
            </a:prstGeom>
            <a:noFill/>
          </p:spPr>
          <p:txBody>
            <a:bodyPr wrap="none" rtlCol="0">
              <a:spAutoFit/>
            </a:bodyPr>
            <a:lstStyle/>
            <a:p>
              <a:pPr algn="ctr"/>
              <a:r>
                <a:rPr lang="en-US" sz="1800" b="1" dirty="0"/>
                <a:t>Pirates of the Caribbean</a:t>
              </a:r>
            </a:p>
            <a:p>
              <a:pPr algn="ctr"/>
              <a:r>
                <a:rPr lang="en-US" sz="1800" b="1" dirty="0"/>
                <a:t>Movie Trailer</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58758" y="196982"/>
            <a:ext cx="8799505"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p:txBody>
          <a:bodyPr/>
          <a:lstStyle/>
          <a:p>
            <a:pPr eaLnBrk="1" hangingPunct="1"/>
            <a:r>
              <a:rPr lang="en-US" sz="2800" b="1" dirty="0">
                <a:solidFill>
                  <a:srgbClr val="A50532"/>
                </a:solidFill>
              </a:rPr>
              <a:t>STEP 3: COLLECT RELEVANT DATA</a:t>
            </a:r>
            <a:br>
              <a:rPr lang="en-US" sz="2800" b="1" dirty="0">
                <a:solidFill>
                  <a:srgbClr val="A50532"/>
                </a:solidFill>
              </a:rPr>
            </a:br>
            <a:r>
              <a:rPr lang="en-US" sz="2400" b="1" dirty="0">
                <a:solidFill>
                  <a:srgbClr val="A50532"/>
                </a:solidFill>
              </a:rPr>
              <a:t>ADVANTAGES/DISADVANTAGES OF PRIMARY DATA</a:t>
            </a:r>
            <a:endParaRPr lang="en-US" sz="2400" dirty="0"/>
          </a:p>
        </p:txBody>
      </p:sp>
      <p:sp>
        <p:nvSpPr>
          <p:cNvPr id="4" name="Content Placeholder 3"/>
          <p:cNvSpPr>
            <a:spLocks noGrp="1"/>
          </p:cNvSpPr>
          <p:nvPr>
            <p:ph idx="1"/>
          </p:nvPr>
        </p:nvSpPr>
        <p:spPr/>
        <p:txBody>
          <a:bodyPr/>
          <a:lstStyle/>
          <a:p>
            <a:r>
              <a:rPr lang="en-US" b="1" dirty="0"/>
              <a:t>Advantages</a:t>
            </a:r>
          </a:p>
          <a:p>
            <a:pPr lvl="1"/>
            <a:r>
              <a:rPr lang="en-US" b="1" dirty="0"/>
              <a:t>More Flexible</a:t>
            </a:r>
          </a:p>
          <a:p>
            <a:pPr lvl="1"/>
            <a:r>
              <a:rPr lang="en-US" b="1" dirty="0"/>
              <a:t>More Specific to the Problem</a:t>
            </a:r>
          </a:p>
          <a:p>
            <a:r>
              <a:rPr lang="en-US" b="1" dirty="0"/>
              <a:t>Disadvantages</a:t>
            </a:r>
          </a:p>
          <a:p>
            <a:pPr lvl="1"/>
            <a:r>
              <a:rPr lang="en-US" b="1" dirty="0"/>
              <a:t>Expensive</a:t>
            </a:r>
            <a:endParaRPr lang="en-US" b="1" dirty="0">
              <a:solidFill>
                <a:srgbClr val="0064FF"/>
              </a:solidFill>
            </a:endParaRPr>
          </a:p>
          <a:p>
            <a:pPr lvl="1"/>
            <a:r>
              <a:rPr lang="en-US" b="1" dirty="0"/>
              <a:t>Time Consuming to Collect</a:t>
            </a:r>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pPr eaLnBrk="1" hangingPunct="1"/>
            <a:r>
              <a:rPr lang="en-US" sz="2800" b="1" dirty="0">
                <a:solidFill>
                  <a:srgbClr val="A50532"/>
                </a:solidFill>
              </a:rPr>
              <a:t>STEP 4: DEVELOP FINDINGS</a:t>
            </a:r>
            <a:br>
              <a:rPr lang="en-US" sz="2800" b="1" dirty="0">
                <a:solidFill>
                  <a:srgbClr val="A50532"/>
                </a:solidFill>
              </a:rPr>
            </a:br>
            <a:r>
              <a:rPr lang="en-US" sz="2800" b="1" dirty="0">
                <a:solidFill>
                  <a:srgbClr val="A50532"/>
                </a:solidFill>
              </a:rPr>
              <a:t>ANALYZE THE DATA</a:t>
            </a:r>
            <a:endParaRPr lang="en-US" sz="1800" dirty="0"/>
          </a:p>
        </p:txBody>
      </p:sp>
      <p:sp>
        <p:nvSpPr>
          <p:cNvPr id="5" name="Content Placeholder 4"/>
          <p:cNvSpPr>
            <a:spLocks noGrp="1"/>
          </p:cNvSpPr>
          <p:nvPr>
            <p:ph idx="1"/>
          </p:nvPr>
        </p:nvSpPr>
        <p:spPr>
          <a:xfrm>
            <a:off x="457200" y="1600201"/>
            <a:ext cx="8229600" cy="3444766"/>
          </a:xfrm>
        </p:spPr>
        <p:txBody>
          <a:bodyPr/>
          <a:lstStyle/>
          <a:p>
            <a:r>
              <a:rPr lang="en-US" b="1" dirty="0"/>
              <a:t>Big Data and Data Analytics</a:t>
            </a:r>
          </a:p>
          <a:p>
            <a:r>
              <a:rPr lang="en-US" b="1" dirty="0">
                <a:solidFill>
                  <a:srgbClr val="0064FF"/>
                </a:solidFill>
                <a:hlinkClick r:id="rId3" action="ppaction://hlinksldjump"/>
              </a:rPr>
              <a:t>Information Technology</a:t>
            </a:r>
            <a:endParaRPr lang="en-US" b="1" dirty="0">
              <a:solidFill>
                <a:srgbClr val="0064FF"/>
              </a:solidFill>
            </a:endParaRPr>
          </a:p>
          <a:p>
            <a:pPr lvl="1"/>
            <a:r>
              <a:rPr lang="en-US" b="1" dirty="0"/>
              <a:t>Transform Data into Useful Information</a:t>
            </a:r>
            <a:endParaRPr lang="en-US" b="1" dirty="0">
              <a:solidFill>
                <a:srgbClr val="0064FF"/>
              </a:solidFill>
            </a:endParaRPr>
          </a:p>
          <a:p>
            <a:pPr lvl="1"/>
            <a:r>
              <a:rPr lang="en-US" b="1" dirty="0"/>
              <a:t>Data Visualization</a:t>
            </a:r>
          </a:p>
          <a:p>
            <a:pPr lvl="1"/>
            <a:r>
              <a:rPr lang="en-US" b="1" dirty="0"/>
              <a:t>Intelligent Enterprise</a:t>
            </a:r>
          </a:p>
          <a:p>
            <a:r>
              <a:rPr lang="en-US" b="1" dirty="0"/>
              <a:t>Data Mining</a:t>
            </a:r>
          </a:p>
          <a:p>
            <a:pPr lvl="1"/>
            <a:r>
              <a:rPr lang="en-US" b="1" dirty="0"/>
              <a:t>RFID Technology</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327" y="3563513"/>
            <a:ext cx="3519584" cy="2512983"/>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5</a:t>
            </a:r>
            <a:r>
              <a:rPr lang="en-US" sz="2400" b="1" dirty="0"/>
              <a:t>  How marketing researchers and managers use information technology to turn information into action.</a:t>
            </a:r>
            <a:endParaRPr lang="en-US" sz="2400" dirty="0"/>
          </a:p>
        </p:txBody>
      </p:sp>
      <p:pic>
        <p:nvPicPr>
          <p:cNvPr id="6" name="Content Placeholder 5" descr="A summary graphic showing how marketing researchers and managers use an intelligent enterprise platform."/>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6200" y="1163201"/>
            <a:ext cx="6426200" cy="5211207"/>
          </a:xfrm>
          <a:prstGeom prst="rect">
            <a:avLst/>
          </a:prstGeom>
        </p:spPr>
      </p:pic>
      <p:sp>
        <p:nvSpPr>
          <p:cNvPr id="5" name="Text Placeholder 4"/>
          <p:cNvSpPr>
            <a:spLocks noGrp="1"/>
          </p:cNvSpPr>
          <p:nvPr>
            <p:ph type="body" sz="quarter" idx="16"/>
          </p:nvPr>
        </p:nvSpPr>
        <p:spPr/>
        <p:txBody>
          <a:bodyPr/>
          <a:lstStyle/>
          <a:p>
            <a:r>
              <a:rPr lang="en-US" dirty="0">
                <a:hlinkClick r:id="rId4" action="ppaction://hlinksldjump"/>
              </a:rPr>
              <a:t>Jump to Appendix 15 long image description</a:t>
            </a:r>
          </a:p>
        </p:txBody>
      </p:sp>
      <p:sp>
        <p:nvSpPr>
          <p:cNvPr id="4" name="Text Placeholder 3" hidden="1"/>
          <p:cNvSpPr>
            <a:spLocks noGrp="1"/>
          </p:cNvSpPr>
          <p:nvPr>
            <p:ph type="body" sz="quarter" idx="11"/>
          </p:nvPr>
        </p:nvSpPr>
        <p:spPr/>
        <p:txBody>
          <a:bodyPr/>
          <a:lstStyle/>
          <a:p>
            <a:endParaRPr lang="en-US"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7"/>
            <a:ext cx="8958263" cy="1386273"/>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lnSpc>
                <a:spcPct val="105000"/>
              </a:lnSpc>
              <a:spcBef>
                <a:spcPct val="30000"/>
              </a:spcBef>
            </a:pPr>
            <a:endParaRPr lang="en-US" sz="2800" b="1" dirty="0">
              <a:solidFill>
                <a:schemeClr val="accent2"/>
              </a:solidFill>
            </a:endParaRPr>
          </a:p>
        </p:txBody>
      </p:sp>
      <p:sp>
        <p:nvSpPr>
          <p:cNvPr id="3" name="Title 2"/>
          <p:cNvSpPr>
            <a:spLocks noGrp="1"/>
          </p:cNvSpPr>
          <p:nvPr>
            <p:ph type="title"/>
          </p:nvPr>
        </p:nvSpPr>
        <p:spPr/>
        <p:txBody>
          <a:bodyPr/>
          <a:lstStyle/>
          <a:p>
            <a:pPr marL="228600" eaLnBrk="1" hangingPunct="1">
              <a:lnSpc>
                <a:spcPct val="105000"/>
              </a:lnSpc>
              <a:spcBef>
                <a:spcPct val="30000"/>
              </a:spcBef>
            </a:pPr>
            <a:r>
              <a:rPr lang="en-US" sz="2800" b="1" dirty="0">
                <a:solidFill>
                  <a:srgbClr val="AA785A"/>
                </a:solidFill>
              </a:rPr>
              <a:t>MAKING RESPONSIBLE DECISIONS</a:t>
            </a:r>
            <a:br>
              <a:rPr lang="en-US" sz="2400" b="1" dirty="0">
                <a:solidFill>
                  <a:schemeClr val="accent2"/>
                </a:solidFill>
              </a:rPr>
            </a:br>
            <a:r>
              <a:rPr lang="en-US" sz="2000" b="1" dirty="0">
                <a:solidFill>
                  <a:srgbClr val="A50532"/>
                </a:solidFill>
              </a:rPr>
              <a:t>NO MORE PERSONAL SECRETS: </a:t>
            </a:r>
            <a:br>
              <a:rPr lang="en-US" sz="2000" b="1" dirty="0">
                <a:solidFill>
                  <a:srgbClr val="A50532"/>
                </a:solidFill>
              </a:rPr>
            </a:br>
            <a:r>
              <a:rPr lang="en-US" sz="2000" b="1" dirty="0">
                <a:solidFill>
                  <a:srgbClr val="A50532"/>
                </a:solidFill>
              </a:rPr>
              <a:t>THE DOWNSIDE OF DATA MINING</a:t>
            </a:r>
            <a:endParaRPr lang="en-US" sz="2000" dirty="0"/>
          </a:p>
        </p:txBody>
      </p:sp>
      <p:sp>
        <p:nvSpPr>
          <p:cNvPr id="4" name="Content Placeholder 3"/>
          <p:cNvSpPr>
            <a:spLocks noGrp="1"/>
          </p:cNvSpPr>
          <p:nvPr>
            <p:ph idx="1"/>
          </p:nvPr>
        </p:nvSpPr>
        <p:spPr>
          <a:xfrm>
            <a:off x="457200" y="1915331"/>
            <a:ext cx="8229600" cy="2925585"/>
          </a:xfrm>
        </p:spPr>
        <p:txBody>
          <a:bodyPr/>
          <a:lstStyle/>
          <a:p>
            <a:r>
              <a:rPr lang="en-US" b="1" dirty="0"/>
              <a:t>Reveals Personal Information</a:t>
            </a:r>
            <a:endParaRPr lang="en-US" b="1" dirty="0">
              <a:solidFill>
                <a:srgbClr val="2C455E"/>
              </a:solidFill>
            </a:endParaRPr>
          </a:p>
          <a:p>
            <a:r>
              <a:rPr lang="en-US" b="1" dirty="0"/>
              <a:t>Collected via Tracking Devices</a:t>
            </a:r>
          </a:p>
          <a:p>
            <a:pPr lvl="1"/>
            <a:r>
              <a:rPr lang="en-US" b="1" dirty="0"/>
              <a:t> (Examples: Cookies and Apps)</a:t>
            </a:r>
            <a:endParaRPr lang="en-US" b="1" dirty="0">
              <a:solidFill>
                <a:srgbClr val="2C455E"/>
              </a:solidFill>
            </a:endParaRPr>
          </a:p>
          <a:p>
            <a:r>
              <a:rPr lang="en-US" b="1" dirty="0"/>
              <a:t>Enables Personalization and Targeting</a:t>
            </a:r>
            <a:endParaRPr lang="en-US" dirty="0"/>
          </a:p>
        </p:txBody>
      </p:sp>
      <p:grpSp>
        <p:nvGrpSpPr>
          <p:cNvPr id="8" name="Group 7" descr="Click for the Ghostery video."/>
          <p:cNvGrpSpPr/>
          <p:nvPr/>
        </p:nvGrpSpPr>
        <p:grpSpPr>
          <a:xfrm>
            <a:off x="6931582" y="4698045"/>
            <a:ext cx="963669" cy="1287968"/>
            <a:chOff x="6931582" y="4698045"/>
            <a:chExt cx="963669" cy="1287968"/>
          </a:xfrm>
        </p:grpSpPr>
        <p:pic>
          <p:nvPicPr>
            <p:cNvPr id="15364" name="Picture 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738" y="5224013"/>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67" name="Rectangle 23"/>
            <p:cNvSpPr>
              <a:spLocks noChangeArrowheads="1"/>
            </p:cNvSpPr>
            <p:nvPr/>
          </p:nvSpPr>
          <p:spPr bwMode="auto">
            <a:xfrm>
              <a:off x="6931582" y="4698045"/>
              <a:ext cx="948540" cy="26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nchorCtr="1"/>
            <a:lstStyle/>
            <a:p>
              <a:pPr algn="ctr" eaLnBrk="1" hangingPunct="1">
                <a:buClr>
                  <a:schemeClr val="accent2"/>
                </a:buClr>
                <a:buFont typeface="Times" charset="0"/>
                <a:buNone/>
              </a:pPr>
              <a:r>
                <a:rPr lang="en-US" sz="1800" b="1" dirty="0"/>
                <a:t>Ghostery</a:t>
              </a:r>
            </a:p>
            <a:p>
              <a:pPr algn="ctr" eaLnBrk="1" hangingPunct="1">
                <a:buClr>
                  <a:schemeClr val="accent2"/>
                </a:buClr>
                <a:buFont typeface="Times" charset="0"/>
                <a:buNone/>
              </a:pPr>
              <a:r>
                <a:rPr lang="en-US" sz="1800" b="1" dirty="0"/>
                <a:t>Video</a:t>
              </a:r>
            </a:p>
          </p:txBody>
        </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7" name="Title 6"/>
          <p:cNvSpPr>
            <a:spLocks noGrp="1"/>
          </p:cNvSpPr>
          <p:nvPr>
            <p:ph type="title"/>
          </p:nvPr>
        </p:nvSpPr>
        <p:spPr/>
        <p:txBody>
          <a:bodyPr/>
          <a:lstStyle/>
          <a:p>
            <a:r>
              <a:rPr lang="en-US" sz="3200" b="1" dirty="0">
                <a:solidFill>
                  <a:srgbClr val="A50532"/>
                </a:solidFill>
              </a:rPr>
              <a:t>STEP 4: DEVELOP FINDINGS</a:t>
            </a:r>
            <a:endParaRPr lang="en-US" sz="3200" dirty="0"/>
          </a:p>
        </p:txBody>
      </p:sp>
      <p:sp>
        <p:nvSpPr>
          <p:cNvPr id="8" name="Content Placeholder 7"/>
          <p:cNvSpPr>
            <a:spLocks noGrp="1"/>
          </p:cNvSpPr>
          <p:nvPr>
            <p:ph idx="1"/>
          </p:nvPr>
        </p:nvSpPr>
        <p:spPr>
          <a:xfrm>
            <a:off x="457200" y="1600200"/>
            <a:ext cx="4870001" cy="4525963"/>
          </a:xfrm>
        </p:spPr>
        <p:txBody>
          <a:bodyPr/>
          <a:lstStyle/>
          <a:p>
            <a:r>
              <a:rPr lang="en-US" b="1" dirty="0"/>
              <a:t>Analyze the Data</a:t>
            </a:r>
          </a:p>
          <a:p>
            <a:pPr lvl="1"/>
            <a:r>
              <a:rPr lang="en-US" b="1" dirty="0"/>
              <a:t>How are Sales?</a:t>
            </a:r>
            <a:endParaRPr lang="en-US" b="1" dirty="0">
              <a:solidFill>
                <a:srgbClr val="0064FF"/>
              </a:solidFill>
            </a:endParaRPr>
          </a:p>
          <a:p>
            <a:pPr lvl="1"/>
            <a:r>
              <a:rPr lang="en-US" b="1" dirty="0"/>
              <a:t>What Factors Contribute to          Sales Trends?</a:t>
            </a:r>
          </a:p>
          <a:p>
            <a:pPr marL="457200" lvl="1" indent="0">
              <a:buNone/>
            </a:pPr>
            <a:endParaRPr lang="en-US" b="1" dirty="0"/>
          </a:p>
          <a:p>
            <a:r>
              <a:rPr lang="en-US" b="1" dirty="0"/>
              <a:t>Present the Findings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411" y="1905245"/>
            <a:ext cx="3487481" cy="3075188"/>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6</a:t>
            </a:r>
            <a:r>
              <a:rPr lang="en-US" sz="2400" b="1" dirty="0"/>
              <a:t>  Marketing dashboards that present findings to Tony’</a:t>
            </a:r>
            <a:r>
              <a:rPr lang="en-US" altLang="ja-JP" sz="2400" b="1" dirty="0"/>
              <a:t>s marketing manager that lead to recommendations and actions.</a:t>
            </a:r>
            <a:endParaRPr lang="en-US" sz="2400" dirty="0"/>
          </a:p>
        </p:txBody>
      </p:sp>
      <p:pic>
        <p:nvPicPr>
          <p:cNvPr id="4" name="Content Placeholder 3" descr="Marketing dashboard for Tony's pizza."/>
          <p:cNvPicPr>
            <a:picLocks noGrp="1" noChangeAspect="1"/>
          </p:cNvPicPr>
          <p:nvPr>
            <p:ph idx="1"/>
          </p:nvPr>
        </p:nvPicPr>
        <p:blipFill>
          <a:blip r:embed="rId3"/>
          <a:stretch>
            <a:fillRect/>
          </a:stretch>
        </p:blipFill>
        <p:spPr>
          <a:xfrm>
            <a:off x="1221036" y="990600"/>
            <a:ext cx="6701927" cy="5363705"/>
          </a:xfrm>
        </p:spPr>
      </p:pic>
      <p:sp>
        <p:nvSpPr>
          <p:cNvPr id="9" name="Text Placeholder 8"/>
          <p:cNvSpPr>
            <a:spLocks noGrp="1"/>
          </p:cNvSpPr>
          <p:nvPr>
            <p:ph type="body" sz="quarter" idx="16"/>
          </p:nvPr>
        </p:nvSpPr>
        <p:spPr/>
        <p:txBody>
          <a:bodyPr/>
          <a:lstStyle/>
          <a:p>
            <a:r>
              <a:rPr lang="en-US" dirty="0">
                <a:hlinkClick r:id="rId4" action="ppaction://hlinksldjump"/>
              </a:rPr>
              <a:t>Jump to Appendix 16 long image description</a:t>
            </a:r>
            <a:endParaRPr lang="en-US" dirty="0"/>
          </a:p>
        </p:txBody>
      </p:sp>
      <p:sp>
        <p:nvSpPr>
          <p:cNvPr id="5" name="Text Placeholder 4" hidden="1"/>
          <p:cNvSpPr>
            <a:spLocks noGrp="1"/>
          </p:cNvSpPr>
          <p:nvPr>
            <p:ph type="body" sz="quarter" idx="11"/>
          </p:nvPr>
        </p:nvSpPr>
        <p:spPr/>
        <p:txBody>
          <a:bodyPr/>
          <a:lstStyle/>
          <a:p>
            <a:endParaRPr lang="en-US"/>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7"/>
            <a:ext cx="8958263" cy="903649"/>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sz="3200" b="1" dirty="0">
              <a:solidFill>
                <a:srgbClr val="A50532"/>
              </a:solidFill>
            </a:endParaRPr>
          </a:p>
        </p:txBody>
      </p:sp>
      <p:sp>
        <p:nvSpPr>
          <p:cNvPr id="3" name="Title 2"/>
          <p:cNvSpPr>
            <a:spLocks noGrp="1"/>
          </p:cNvSpPr>
          <p:nvPr>
            <p:ph type="title"/>
          </p:nvPr>
        </p:nvSpPr>
        <p:spPr/>
        <p:txBody>
          <a:bodyPr/>
          <a:lstStyle/>
          <a:p>
            <a:r>
              <a:rPr lang="en-US" sz="3200" b="1" dirty="0">
                <a:solidFill>
                  <a:srgbClr val="A50532"/>
                </a:solidFill>
                <a:latin typeface="Arial"/>
                <a:cs typeface="Arial"/>
              </a:rPr>
              <a:t>STEP 5: TAKE MARKETING ACTIONS</a:t>
            </a:r>
            <a:endParaRPr lang="en-US" sz="3200" dirty="0">
              <a:latin typeface="Arial"/>
              <a:cs typeface="Arial"/>
            </a:endParaRPr>
          </a:p>
        </p:txBody>
      </p:sp>
      <p:sp>
        <p:nvSpPr>
          <p:cNvPr id="4" name="Content Placeholder 3"/>
          <p:cNvSpPr>
            <a:spLocks noGrp="1"/>
          </p:cNvSpPr>
          <p:nvPr>
            <p:ph idx="1"/>
          </p:nvPr>
        </p:nvSpPr>
        <p:spPr>
          <a:xfrm>
            <a:off x="731820" y="1409700"/>
            <a:ext cx="7558282" cy="4768292"/>
          </a:xfrm>
        </p:spPr>
        <p:txBody>
          <a:bodyPr/>
          <a:lstStyle/>
          <a:p>
            <a:r>
              <a:rPr lang="en-US" sz="3200" b="1" dirty="0">
                <a:latin typeface="Arial"/>
                <a:cs typeface="Arial"/>
              </a:rPr>
              <a:t>Make Action Recommendations</a:t>
            </a:r>
          </a:p>
          <a:p>
            <a:r>
              <a:rPr lang="en-US" sz="3200" b="1" dirty="0">
                <a:latin typeface="Arial"/>
                <a:cs typeface="Arial"/>
              </a:rPr>
              <a:t>Implement the Action Recommendations</a:t>
            </a:r>
          </a:p>
          <a:p>
            <a:r>
              <a:rPr lang="en-US" sz="3200" b="1" dirty="0">
                <a:latin typeface="Arial"/>
                <a:cs typeface="Arial"/>
              </a:rPr>
              <a:t>Evaluate the Results</a:t>
            </a:r>
            <a:endParaRPr lang="en-US" sz="3200" b="1" dirty="0">
              <a:solidFill>
                <a:srgbClr val="2C455E"/>
              </a:solidFill>
              <a:latin typeface="Arial"/>
              <a:cs typeface="Arial"/>
            </a:endParaRPr>
          </a:p>
          <a:p>
            <a:pPr lvl="1"/>
            <a:r>
              <a:rPr lang="en-US" sz="3200" b="1" dirty="0">
                <a:latin typeface="Arial"/>
                <a:cs typeface="Arial"/>
              </a:rPr>
              <a:t>The Decision Itself</a:t>
            </a:r>
          </a:p>
          <a:p>
            <a:pPr lvl="1"/>
            <a:r>
              <a:rPr lang="en-US" sz="3200" b="1" dirty="0">
                <a:latin typeface="Arial"/>
                <a:cs typeface="Arial"/>
              </a:rPr>
              <a:t>The Decision Process Used</a:t>
            </a:r>
            <a:endParaRPr lang="en-US" sz="3200" dirty="0">
              <a:latin typeface="Arial"/>
              <a:cs typeface="Aria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4" name="Title 3"/>
          <p:cNvSpPr>
            <a:spLocks noGrp="1"/>
          </p:cNvSpPr>
          <p:nvPr>
            <p:ph type="title"/>
          </p:nvPr>
        </p:nvSpPr>
        <p:spPr/>
        <p:txBody>
          <a:bodyPr/>
          <a:lstStyle/>
          <a:p>
            <a:r>
              <a:rPr lang="en-US" sz="2800" b="1" dirty="0">
                <a:solidFill>
                  <a:srgbClr val="A50532"/>
                </a:solidFill>
              </a:rPr>
              <a:t>SALES FORECASTING TECHNIQUES </a:t>
            </a:r>
            <a:r>
              <a:rPr lang="en-US" sz="1800" b="1" dirty="0">
                <a:solidFill>
                  <a:srgbClr val="A50532"/>
                </a:solidFill>
              </a:rPr>
              <a:t>(1 of 2)</a:t>
            </a:r>
            <a:endParaRPr lang="en-US" sz="1800" dirty="0"/>
          </a:p>
        </p:txBody>
      </p:sp>
      <p:sp>
        <p:nvSpPr>
          <p:cNvPr id="5" name="Content Placeholder 4"/>
          <p:cNvSpPr>
            <a:spLocks noGrp="1"/>
          </p:cNvSpPr>
          <p:nvPr>
            <p:ph idx="1"/>
          </p:nvPr>
        </p:nvSpPr>
        <p:spPr>
          <a:xfrm>
            <a:off x="228600" y="960438"/>
            <a:ext cx="7532885" cy="4525963"/>
          </a:xfrm>
        </p:spPr>
        <p:txBody>
          <a:bodyPr/>
          <a:lstStyle/>
          <a:p>
            <a:r>
              <a:rPr lang="en-US" b="1" dirty="0">
                <a:solidFill>
                  <a:srgbClr val="0064FF"/>
                </a:solidFill>
                <a:hlinkClick r:id="rId3" action="ppaction://hlinksldjump"/>
              </a:rPr>
              <a:t>Sales Forecast</a:t>
            </a:r>
            <a:endParaRPr lang="en-US" b="1" dirty="0">
              <a:solidFill>
                <a:srgbClr val="0064FF"/>
              </a:solidFill>
            </a:endParaRPr>
          </a:p>
          <a:p>
            <a:r>
              <a:rPr lang="en-US" b="1" dirty="0"/>
              <a:t>Judgments of the Decision Maker</a:t>
            </a:r>
          </a:p>
          <a:p>
            <a:pPr lvl="1"/>
            <a:r>
              <a:rPr lang="en-US" b="1" dirty="0"/>
              <a:t>Direct Forecast</a:t>
            </a:r>
          </a:p>
          <a:p>
            <a:pPr lvl="1"/>
            <a:r>
              <a:rPr lang="en-US" b="1" dirty="0"/>
              <a:t>Lost-Horse Forecast</a:t>
            </a:r>
          </a:p>
          <a:p>
            <a:r>
              <a:rPr lang="en-US" b="1" dirty="0"/>
              <a:t>Surveys of Knowledgeable Groups</a:t>
            </a:r>
          </a:p>
          <a:p>
            <a:pPr lvl="1"/>
            <a:r>
              <a:rPr lang="en-US" b="1" dirty="0"/>
              <a:t>Survey of Buyers</a:t>
            </a:r>
            <a:r>
              <a:rPr lang="ja-JP" altLang="en-US" b="1" dirty="0"/>
              <a:t>’</a:t>
            </a:r>
            <a:r>
              <a:rPr lang="en-US" altLang="ja-JP" b="1" dirty="0"/>
              <a:t> Intentions Forecast</a:t>
            </a:r>
            <a:endParaRPr lang="en-US" b="1" dirty="0"/>
          </a:p>
          <a:p>
            <a:pPr lvl="1"/>
            <a:r>
              <a:rPr lang="en-US" b="1" dirty="0"/>
              <a:t>Salesforce Survey Forecast</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512" y="4921248"/>
            <a:ext cx="2408246" cy="1412228"/>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766254"/>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endParaRPr lang="en-US" b="1" dirty="0">
              <a:solidFill>
                <a:srgbClr val="A50532"/>
              </a:solidFill>
            </a:endParaRPr>
          </a:p>
        </p:txBody>
      </p:sp>
      <p:sp>
        <p:nvSpPr>
          <p:cNvPr id="3" name="Title 2"/>
          <p:cNvSpPr>
            <a:spLocks noGrp="1"/>
          </p:cNvSpPr>
          <p:nvPr>
            <p:ph type="title"/>
          </p:nvPr>
        </p:nvSpPr>
        <p:spPr>
          <a:xfrm>
            <a:off x="457200" y="160338"/>
            <a:ext cx="8229600" cy="1257300"/>
          </a:xfrm>
        </p:spPr>
        <p:txBody>
          <a:bodyPr/>
          <a:lstStyle/>
          <a:p>
            <a:r>
              <a:rPr lang="en-US" sz="2800" b="1" dirty="0">
                <a:solidFill>
                  <a:srgbClr val="A50532"/>
                </a:solidFill>
              </a:rPr>
              <a:t>SALES FORECASTING TECHNIQUES </a:t>
            </a:r>
            <a:br>
              <a:rPr lang="en-US" sz="2800" b="1" dirty="0">
                <a:solidFill>
                  <a:srgbClr val="A50532"/>
                </a:solidFill>
              </a:rPr>
            </a:br>
            <a:r>
              <a:rPr lang="en-US" sz="1800" b="1" dirty="0">
                <a:solidFill>
                  <a:srgbClr val="A50532"/>
                </a:solidFill>
              </a:rPr>
              <a:t>(2 of 2)</a:t>
            </a:r>
            <a:endParaRPr lang="en-US" sz="1800" dirty="0"/>
          </a:p>
        </p:txBody>
      </p:sp>
      <p:sp>
        <p:nvSpPr>
          <p:cNvPr id="4" name="Content Placeholder 3"/>
          <p:cNvSpPr>
            <a:spLocks noGrp="1"/>
          </p:cNvSpPr>
          <p:nvPr>
            <p:ph idx="1"/>
          </p:nvPr>
        </p:nvSpPr>
        <p:spPr/>
        <p:txBody>
          <a:bodyPr/>
          <a:lstStyle/>
          <a:p>
            <a:r>
              <a:rPr lang="en-US" b="1" dirty="0"/>
              <a:t>Statistical Methods</a:t>
            </a:r>
          </a:p>
          <a:p>
            <a:pPr lvl="1"/>
            <a:r>
              <a:rPr lang="en-US" b="1" dirty="0"/>
              <a:t>Trend Extrapolation: Extending a Pattern Observed in Past Data into the Future</a:t>
            </a:r>
          </a:p>
          <a:p>
            <a:pPr lvl="1"/>
            <a:r>
              <a:rPr lang="en-US" b="1" dirty="0"/>
              <a:t>Linear Trend Extrapolation: When the Pattern is Described with a Straight Line</a:t>
            </a:r>
            <a:endParaRPr 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7</a:t>
            </a:r>
            <a:r>
              <a:rPr lang="en-US" sz="2800" b="1" dirty="0"/>
              <a:t> Linear trend extrapolation of sales revenues at Xerox, made at the start of 2000.</a:t>
            </a:r>
            <a:br>
              <a:rPr lang="en-US" sz="2800" b="1" dirty="0"/>
            </a:br>
            <a:r>
              <a:rPr lang="en-US" sz="2800" b="1" dirty="0"/>
              <a:t>                              </a:t>
            </a:r>
            <a:r>
              <a:rPr lang="en-US" sz="800" b="1" dirty="0">
                <a:solidFill>
                  <a:schemeClr val="tx1">
                    <a:lumMod val="50000"/>
                    <a:lumOff val="50000"/>
                  </a:schemeClr>
                </a:solidFill>
              </a:rPr>
              <a:t>Copyright © McGraw-Hill Education.  Permission required for reproduction or display.</a:t>
            </a:r>
            <a:endParaRPr lang="en-US" sz="2800" dirty="0">
              <a:solidFill>
                <a:schemeClr val="tx1">
                  <a:lumMod val="50000"/>
                  <a:lumOff val="50000"/>
                </a:schemeClr>
              </a:solidFill>
            </a:endParaRPr>
          </a:p>
        </p:txBody>
      </p:sp>
      <p:pic>
        <p:nvPicPr>
          <p:cNvPr id="1027" name="Picture 3" descr="Line graph for linear trend extrapolation of sales revenues at Xer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1818"/>
            <a:ext cx="7620000" cy="425958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6"/>
          </p:nvPr>
        </p:nvSpPr>
        <p:spPr/>
        <p:txBody>
          <a:bodyPr/>
          <a:lstStyle/>
          <a:p>
            <a:r>
              <a:rPr lang="en-US" dirty="0">
                <a:hlinkClick r:id="rId4" action="ppaction://hlinksldjump"/>
              </a:rPr>
              <a:t>Jump to Appendix 17 long image description</a:t>
            </a:r>
            <a:endParaRPr lang="en-US" dirty="0"/>
          </a:p>
        </p:txBody>
      </p:sp>
      <p:sp>
        <p:nvSpPr>
          <p:cNvPr id="4" name="Text Placeholder 3" hidden="1"/>
          <p:cNvSpPr>
            <a:spLocks noGrp="1"/>
          </p:cNvSpPr>
          <p:nvPr>
            <p:ph type="body" sz="quarter" idx="11"/>
          </p:nvPr>
        </p:nvSpPr>
        <p:spPr/>
        <p:txBody>
          <a:bodyPr/>
          <a:lstStyle/>
          <a:p>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685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228600" algn="ctr" eaLnBrk="1" hangingPunct="1"/>
            <a:endParaRPr lang="en-US" sz="2800" b="1" dirty="0">
              <a:solidFill>
                <a:srgbClr val="007800"/>
              </a:solidFill>
            </a:endParaRPr>
          </a:p>
        </p:txBody>
      </p:sp>
      <p:sp>
        <p:nvSpPr>
          <p:cNvPr id="10" name="Title 9"/>
          <p:cNvSpPr>
            <a:spLocks noGrp="1"/>
          </p:cNvSpPr>
          <p:nvPr>
            <p:ph type="title"/>
          </p:nvPr>
        </p:nvSpPr>
        <p:spPr/>
        <p:txBody>
          <a:bodyPr/>
          <a:lstStyle/>
          <a:p>
            <a:r>
              <a:rPr lang="en-US" sz="2800" b="1" dirty="0">
                <a:solidFill>
                  <a:srgbClr val="A50532"/>
                </a:solidFill>
              </a:rPr>
              <a:t>THE ROLE OF MARKETING RESEARCH</a:t>
            </a:r>
            <a:endParaRPr lang="en-US" sz="2800" dirty="0"/>
          </a:p>
        </p:txBody>
      </p:sp>
      <p:sp>
        <p:nvSpPr>
          <p:cNvPr id="11" name="Content Placeholder 10"/>
          <p:cNvSpPr>
            <a:spLocks noGrp="1"/>
          </p:cNvSpPr>
          <p:nvPr>
            <p:ph idx="1"/>
          </p:nvPr>
        </p:nvSpPr>
        <p:spPr/>
        <p:txBody>
          <a:bodyPr/>
          <a:lstStyle/>
          <a:p>
            <a:r>
              <a:rPr lang="en-US" b="1" dirty="0"/>
              <a:t>What is </a:t>
            </a:r>
            <a:r>
              <a:rPr lang="en-US" b="1" dirty="0">
                <a:solidFill>
                  <a:srgbClr val="0064FF"/>
                </a:solidFill>
                <a:hlinkClick r:id="rId3" action="ppaction://hlinksldjump"/>
              </a:rPr>
              <a:t>Marketing Research</a:t>
            </a:r>
            <a:r>
              <a:rPr lang="en-US" b="1" dirty="0"/>
              <a:t>?</a:t>
            </a:r>
          </a:p>
          <a:p>
            <a:r>
              <a:rPr lang="en-US" b="1" dirty="0"/>
              <a:t>The Challenges in Doing Good Marketing Research</a:t>
            </a:r>
            <a:endParaRPr lang="en-US" b="1" dirty="0">
              <a:solidFill>
                <a:srgbClr val="2C455E"/>
              </a:solidFill>
            </a:endParaRPr>
          </a:p>
          <a:p>
            <a:r>
              <a:rPr lang="en-US" b="1" dirty="0"/>
              <a:t>Five-Step Marketing Research Approach</a:t>
            </a:r>
            <a:endParaRPr lang="en-US" b="1" dirty="0">
              <a:solidFill>
                <a:srgbClr val="2C455E"/>
              </a:solidFill>
            </a:endParaRPr>
          </a:p>
          <a:p>
            <a:pPr lvl="1"/>
            <a:r>
              <a:rPr lang="en-US" b="1" dirty="0"/>
              <a:t>Decision</a:t>
            </a:r>
          </a:p>
          <a:p>
            <a:pPr lvl="1"/>
            <a:r>
              <a:rPr lang="en-US" b="1" dirty="0"/>
              <a:t>Decision Making</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3200" b="1" dirty="0">
              <a:solidFill>
                <a:srgbClr val="A50532"/>
              </a:solidFill>
            </a:endParaRPr>
          </a:p>
        </p:txBody>
      </p:sp>
      <p:sp>
        <p:nvSpPr>
          <p:cNvPr id="4" name="Title 3"/>
          <p:cNvSpPr>
            <a:spLocks noGrp="1"/>
          </p:cNvSpPr>
          <p:nvPr>
            <p:ph type="title"/>
          </p:nvPr>
        </p:nvSpPr>
        <p:spPr/>
        <p:txBody>
          <a:bodyPr/>
          <a:lstStyle/>
          <a:p>
            <a:pPr eaLnBrk="1" hangingPunct="1"/>
            <a:r>
              <a:rPr lang="en-US" sz="4000" b="1" dirty="0">
                <a:solidFill>
                  <a:srgbClr val="007800"/>
                </a:solidFill>
              </a:rPr>
              <a:t>VIDEO CASE 7</a:t>
            </a:r>
            <a:br>
              <a:rPr lang="en-US" sz="3200" dirty="0">
                <a:latin typeface="Cantoria MT Std" charset="0"/>
              </a:rPr>
            </a:br>
            <a:r>
              <a:rPr lang="en-US" sz="3200" b="1" dirty="0">
                <a:solidFill>
                  <a:srgbClr val="A50532"/>
                </a:solidFill>
              </a:rPr>
              <a:t>CARMEX [A]: LEVERAGING FACEBOOK FOR MARKETING RESEARCH</a:t>
            </a:r>
            <a:endParaRPr lang="en-US" sz="3200" dirty="0"/>
          </a:p>
        </p:txBody>
      </p:sp>
      <p:pic>
        <p:nvPicPr>
          <p:cNvPr id="9" name="Content Placeholder 8" descr="A photo of Carmex products, including creams, lotions, and lip balm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4683" y="2260766"/>
            <a:ext cx="4815726" cy="4090157"/>
          </a:xfrm>
          <a:prstGeom prst="rect">
            <a:avLst/>
          </a:prstGeom>
        </p:spPr>
      </p:pic>
      <p:grpSp>
        <p:nvGrpSpPr>
          <p:cNvPr id="7" name="Group 6" descr="Click for the Carmex video case."/>
          <p:cNvGrpSpPr/>
          <p:nvPr/>
        </p:nvGrpSpPr>
        <p:grpSpPr>
          <a:xfrm>
            <a:off x="7504916" y="4761999"/>
            <a:ext cx="1424429" cy="1408331"/>
            <a:chOff x="7504916" y="4761999"/>
            <a:chExt cx="1424429" cy="1408331"/>
          </a:xfrm>
        </p:grpSpPr>
        <p:pic>
          <p:nvPicPr>
            <p:cNvPr id="6" name="Picture 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874" y="5408330"/>
              <a:ext cx="7985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504916" y="4761999"/>
              <a:ext cx="1424429" cy="646331"/>
            </a:xfrm>
            <a:prstGeom prst="rect">
              <a:avLst/>
            </a:prstGeom>
            <a:noFill/>
          </p:spPr>
          <p:txBody>
            <a:bodyPr wrap="none" rtlCol="0">
              <a:spAutoFit/>
            </a:bodyPr>
            <a:lstStyle/>
            <a:p>
              <a:pPr algn="ctr"/>
              <a:r>
                <a:rPr lang="en-US" sz="1800" b="1" dirty="0"/>
                <a:t>Carmex </a:t>
              </a:r>
            </a:p>
            <a:p>
              <a:pPr algn="ctr"/>
              <a:r>
                <a:rPr lang="en-US" sz="1800" b="1" dirty="0"/>
                <a:t>Video Case</a:t>
              </a: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chemeClr val="accent2"/>
              </a:solidFill>
            </a:endParaRPr>
          </a:p>
        </p:txBody>
      </p:sp>
      <p:sp>
        <p:nvSpPr>
          <p:cNvPr id="3" name="Title 2"/>
          <p:cNvSpPr>
            <a:spLocks noGrp="1"/>
          </p:cNvSpPr>
          <p:nvPr>
            <p:ph type="title"/>
          </p:nvPr>
        </p:nvSpPr>
        <p:spPr/>
        <p:txBody>
          <a:bodyPr/>
          <a:lstStyle/>
          <a:p>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(1 of 7)</a:t>
            </a:r>
            <a:endParaRPr lang="en-US" sz="1800" dirty="0"/>
          </a:p>
        </p:txBody>
      </p:sp>
      <p:pic>
        <p:nvPicPr>
          <p:cNvPr id="6" name="Content Placeholder 5" descr="A screen shot of a Facebook open-ended poll ques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00" y="2579063"/>
            <a:ext cx="8763000" cy="2378779"/>
          </a:xfrm>
          <a:prstGeom prst="rect">
            <a:avLst/>
          </a:prstGeom>
        </p:spPr>
      </p:pic>
      <p:sp>
        <p:nvSpPr>
          <p:cNvPr id="5"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18 long image description</a:t>
            </a:r>
            <a:endParaRPr lang="en-US" dirty="0"/>
          </a:p>
        </p:txBody>
      </p:sp>
    </p:spTree>
    <p:extLst>
      <p:ext uri="{BB962C8B-B14F-4D97-AF65-F5344CB8AC3E}">
        <p14:creationId xmlns:p14="http://schemas.microsoft.com/office/powerpoint/2010/main" val="240373080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3" name="Title 2"/>
          <p:cNvSpPr>
            <a:spLocks noGrp="1"/>
          </p:cNvSpPr>
          <p:nvPr>
            <p:ph type="title"/>
          </p:nvPr>
        </p:nvSpPr>
        <p:spPr/>
        <p:txBody>
          <a:bodyPr/>
          <a:lstStyle/>
          <a:p>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(2 of 7)</a:t>
            </a:r>
            <a:endParaRPr lang="en-US" sz="1800" dirty="0"/>
          </a:p>
        </p:txBody>
      </p:sp>
      <p:pic>
        <p:nvPicPr>
          <p:cNvPr id="6" name="Content Placeholder 5" descr="A screen shot of a Facebook fixed-alternative poll questi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9" y="2250156"/>
            <a:ext cx="8820333" cy="3045744"/>
          </a:xfrm>
          <a:prstGeom prst="rect">
            <a:avLst/>
          </a:prstGeom>
        </p:spPr>
      </p:pic>
      <p:sp>
        <p:nvSpPr>
          <p:cNvPr id="5"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19 long image description</a:t>
            </a:r>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00" y="228600"/>
            <a:ext cx="8978900" cy="609600"/>
          </a:xfrm>
        </p:spPr>
        <p:txBody>
          <a:bodyPr/>
          <a:lstStyle/>
          <a:p>
            <a:pPr algn="l"/>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3</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Potential results from three possible Facebook strategies.</a:t>
            </a:r>
            <a:endParaRPr lang="en-US" sz="3200" dirty="0"/>
          </a:p>
        </p:txBody>
      </p:sp>
      <p:pic>
        <p:nvPicPr>
          <p:cNvPr id="6" name="Content Placeholder 5" descr="A table of three Facebook strategi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00" y="2022395"/>
            <a:ext cx="8813800" cy="3509123"/>
          </a:xfrm>
          <a:prstGeom prst="rect">
            <a:avLst/>
          </a:prstGeom>
        </p:spPr>
      </p:pic>
      <p:sp>
        <p:nvSpPr>
          <p:cNvPr id="13" name="Text Placeholder 4"/>
          <p:cNvSpPr>
            <a:spLocks noGrp="1"/>
          </p:cNvSpPr>
          <p:nvPr>
            <p:ph type="body" sz="quarter" idx="16"/>
          </p:nvPr>
        </p:nvSpPr>
        <p:spPr>
          <a:xfrm>
            <a:off x="3886200" y="6553200"/>
            <a:ext cx="1371600" cy="99950"/>
          </a:xfrm>
        </p:spPr>
        <p:txBody>
          <a:bodyPr/>
          <a:lstStyle/>
          <a:p>
            <a:r>
              <a:rPr lang="en-US" dirty="0">
                <a:hlinkClick r:id="rId4" action="ppaction://hlinksldjump"/>
              </a:rPr>
              <a:t>Jump to Appendix 20 long image description</a:t>
            </a:r>
            <a:endParaRPr lang="en-US"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chemeClr val="accent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(3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a:pPr>
            <a:r>
              <a:rPr lang="en-US" sz="3600" dirty="0"/>
              <a:t>What are the advantages and disadvantages for the Carmex marketing team in collecting data to narrow the flavor choices from three to two using (</a:t>
            </a:r>
            <a:r>
              <a:rPr lang="en-US" sz="3600" i="1" dirty="0"/>
              <a:t>a</a:t>
            </a:r>
            <a:r>
              <a:rPr lang="en-US" sz="3600" dirty="0"/>
              <a:t>) an online survey of a cross-section of Internet households or (</a:t>
            </a:r>
            <a:r>
              <a:rPr lang="en-US" sz="3600" i="1" dirty="0"/>
              <a:t>b</a:t>
            </a:r>
            <a:r>
              <a:rPr lang="en-US" sz="3600" dirty="0"/>
              <a:t>) an online survey of Carmex Facebook likers?</a:t>
            </a:r>
            <a:endParaRPr lang="en-US"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(4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2"/>
            </a:pPr>
            <a:r>
              <a:rPr lang="en-US" sz="3600" dirty="0"/>
              <a:t>(</a:t>
            </a:r>
            <a:r>
              <a:rPr lang="en-US" sz="3600" i="1" dirty="0"/>
              <a:t>a</a:t>
            </a:r>
            <a:r>
              <a:rPr lang="en-US" sz="3600" dirty="0"/>
              <a:t>) On a Facebook brand page, what are </a:t>
            </a:r>
            <a:r>
              <a:rPr lang="ja-JP" altLang="en-US" sz="3600" dirty="0"/>
              <a:t>“</a:t>
            </a:r>
            <a:r>
              <a:rPr lang="en-US" altLang="ja-JP" sz="3600" dirty="0"/>
              <a:t>engagement</a:t>
            </a:r>
            <a:r>
              <a:rPr lang="ja-JP" altLang="en-US" sz="3600" dirty="0"/>
              <a:t>”</a:t>
            </a:r>
            <a:r>
              <a:rPr lang="en-US" altLang="ja-JP" sz="3600" dirty="0"/>
              <a:t> and </a:t>
            </a:r>
            <a:r>
              <a:rPr lang="ja-JP" altLang="en-US" sz="3600" dirty="0"/>
              <a:t>“</a:t>
            </a:r>
            <a:r>
              <a:rPr lang="en-US" altLang="ja-JP" sz="3600" dirty="0"/>
              <a:t>likes</a:t>
            </a:r>
            <a:r>
              <a:rPr lang="ja-JP" altLang="en-US" sz="3600" dirty="0"/>
              <a:t>”</a:t>
            </a:r>
            <a:r>
              <a:rPr lang="en-US" altLang="ja-JP" sz="3600" dirty="0"/>
              <a:t> really measuring?  (</a:t>
            </a:r>
            <a:r>
              <a:rPr lang="en-US" altLang="ja-JP" sz="3600" i="1" dirty="0"/>
              <a:t>b</a:t>
            </a:r>
            <a:r>
              <a:rPr lang="en-US" altLang="ja-JP" sz="3600" dirty="0"/>
              <a:t>) For Carmex, which is more important and why?</a:t>
            </a:r>
            <a:endParaRPr lang="en-US"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(5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3"/>
            </a:pPr>
            <a:r>
              <a:rPr lang="en-US" sz="3600" dirty="0"/>
              <a:t>(</a:t>
            </a:r>
            <a:r>
              <a:rPr lang="en-US" sz="3600" i="1" dirty="0"/>
              <a:t>a</a:t>
            </a:r>
            <a:r>
              <a:rPr lang="en-US" sz="3600" dirty="0"/>
              <a:t>) What evokes consumers </a:t>
            </a:r>
            <a:r>
              <a:rPr lang="ja-JP" altLang="en-US" sz="3600" dirty="0"/>
              <a:t>“</a:t>
            </a:r>
            <a:r>
              <a:rPr lang="en-US" altLang="ja-JP" sz="3600" dirty="0"/>
              <a:t>engagement</a:t>
            </a:r>
            <a:r>
              <a:rPr lang="ja-JP" altLang="en-US" sz="3600" dirty="0"/>
              <a:t>”</a:t>
            </a:r>
            <a:r>
              <a:rPr lang="en-US" altLang="ja-JP" sz="3600" dirty="0"/>
              <a:t> on a brand page on Facebook?  (</a:t>
            </a:r>
            <a:r>
              <a:rPr lang="en-US" altLang="ja-JP" sz="3600" i="1" dirty="0"/>
              <a:t>b</a:t>
            </a:r>
            <a:r>
              <a:rPr lang="en-US" altLang="ja-JP" sz="3600" dirty="0"/>
              <a:t>) What attracts consumers to </a:t>
            </a:r>
            <a:r>
              <a:rPr lang="ja-JP" altLang="en-US" sz="3600" dirty="0"/>
              <a:t>“</a:t>
            </a:r>
            <a:r>
              <a:rPr lang="en-US" altLang="ja-JP" sz="3600" dirty="0"/>
              <a:t>like</a:t>
            </a:r>
            <a:r>
              <a:rPr lang="ja-JP" altLang="en-US" sz="3600" dirty="0"/>
              <a:t>”</a:t>
            </a:r>
            <a:r>
              <a:rPr lang="en-US" altLang="ja-JP" sz="3600" dirty="0"/>
              <a:t> a brand page on Facebook?</a:t>
            </a:r>
            <a:endParaRPr 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(6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4"/>
            </a:pPr>
            <a:r>
              <a:rPr lang="en-US" sz="3600" dirty="0"/>
              <a:t>(</a:t>
            </a:r>
            <a:r>
              <a:rPr lang="en-US" sz="3600" i="1" dirty="0"/>
              <a:t>a</a:t>
            </a:r>
            <a:r>
              <a:rPr lang="en-US" sz="3600" dirty="0"/>
              <a:t>) What are the advantages of using a fixed-alternative poll question on Facebook?  (</a:t>
            </a:r>
            <a:r>
              <a:rPr lang="en-US" sz="3600" i="1" dirty="0"/>
              <a:t>b</a:t>
            </a:r>
            <a:r>
              <a:rPr lang="en-US" sz="3600" dirty="0"/>
              <a:t>) When do you think</a:t>
            </a:r>
            <a:br>
              <a:rPr lang="en-US" sz="3600" dirty="0"/>
            </a:br>
            <a:r>
              <a:rPr lang="en-US" sz="3600" dirty="0"/>
              <a:t>it would be better to use an open-ended question?</a:t>
            </a:r>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2800" b="1" dirty="0">
              <a:solidFill>
                <a:srgbClr val="A50532"/>
              </a:solidFill>
            </a:endParaRPr>
          </a:p>
        </p:txBody>
      </p:sp>
      <p:sp>
        <p:nvSpPr>
          <p:cNvPr id="2" name="Title 1"/>
          <p:cNvSpPr>
            <a:spLocks noGrp="1"/>
          </p:cNvSpPr>
          <p:nvPr>
            <p:ph type="title"/>
          </p:nvPr>
        </p:nvSpPr>
        <p:spPr/>
        <p:txBody>
          <a:bodyPr/>
          <a:lstStyle/>
          <a:p>
            <a:pPr eaLnBrk="1" hangingPunct="1"/>
            <a:r>
              <a:rPr lang="en-US" sz="3200" b="1" dirty="0">
                <a:solidFill>
                  <a:srgbClr val="007800"/>
                </a:solidFill>
              </a:rPr>
              <a:t>VIDEO CASE 7</a:t>
            </a:r>
            <a:br>
              <a:rPr lang="en-US" sz="3200" b="1" dirty="0">
                <a:solidFill>
                  <a:srgbClr val="007800"/>
                </a:solidFill>
              </a:rPr>
            </a:br>
            <a:r>
              <a:rPr lang="en-US" sz="2800" b="1" dirty="0">
                <a:solidFill>
                  <a:srgbClr val="A50532"/>
                </a:solidFill>
              </a:rPr>
              <a:t>Carmex [A] </a:t>
            </a:r>
            <a:r>
              <a:rPr lang="en-US" sz="1800" b="1" dirty="0">
                <a:solidFill>
                  <a:srgbClr val="A50532"/>
                </a:solidFill>
              </a:rPr>
              <a:t>(7 of 7)</a:t>
            </a:r>
            <a:endParaRPr lang="en-US" sz="1800" dirty="0"/>
          </a:p>
        </p:txBody>
      </p:sp>
      <p:sp>
        <p:nvSpPr>
          <p:cNvPr id="3" name="Content Placeholder 2"/>
          <p:cNvSpPr>
            <a:spLocks noGrp="1"/>
          </p:cNvSpPr>
          <p:nvPr>
            <p:ph idx="1"/>
          </p:nvPr>
        </p:nvSpPr>
        <p:spPr/>
        <p:txBody>
          <a:bodyPr/>
          <a:lstStyle/>
          <a:p>
            <a:pPr marL="514350" lvl="1" indent="-514350">
              <a:buFont typeface="+mj-lt"/>
              <a:buAutoNum type="arabicPeriod" startAt="5"/>
            </a:pPr>
            <a:r>
              <a:rPr lang="en-US" sz="3200" dirty="0"/>
              <a:t>(</a:t>
            </a:r>
            <a:r>
              <a:rPr lang="en-US" sz="3200" i="1" dirty="0"/>
              <a:t>a</a:t>
            </a:r>
            <a:r>
              <a:rPr lang="en-US" sz="3200" dirty="0"/>
              <a:t>) If you had a limited budget and two weeks to decide which two flavors to put into quantitative testing, would you choose a </a:t>
            </a:r>
            <a:r>
              <a:rPr lang="ja-JP" altLang="en-US" sz="3200" dirty="0"/>
              <a:t>“</a:t>
            </a:r>
            <a:r>
              <a:rPr lang="en-US" altLang="ja-JP" sz="3200" dirty="0"/>
              <a:t>poll only</a:t>
            </a:r>
            <a:r>
              <a:rPr lang="ja-JP" altLang="en-US" sz="3200" dirty="0"/>
              <a:t>”</a:t>
            </a:r>
            <a:r>
              <a:rPr lang="en-US" altLang="ja-JP" sz="3200" dirty="0"/>
              <a:t> or a </a:t>
            </a:r>
            <a:r>
              <a:rPr lang="ja-JP" altLang="en-US" sz="3200" dirty="0"/>
              <a:t>“</a:t>
            </a:r>
            <a:r>
              <a:rPr lang="en-US" altLang="ja-JP" sz="3200" dirty="0"/>
              <a:t>contest only</a:t>
            </a:r>
            <a:r>
              <a:rPr lang="ja-JP" altLang="en-US" sz="3200" dirty="0"/>
              <a:t>”</a:t>
            </a:r>
            <a:r>
              <a:rPr lang="en-US" altLang="ja-JP" sz="3200" dirty="0"/>
              <a:t> strategy?  Why?  (</a:t>
            </a:r>
            <a:r>
              <a:rPr lang="en-US" altLang="ja-JP" sz="3200" i="1" dirty="0"/>
              <a:t>b</a:t>
            </a:r>
            <a:r>
              <a:rPr lang="en-US" altLang="ja-JP" sz="3200" dirty="0"/>
              <a:t>) If you had a sizeable budget and two months to make the same decision, which scenario would you choose?  Why?</a:t>
            </a:r>
            <a:endParaRPr lang="en-US"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08884" y="1654215"/>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69209" y="2713078"/>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1</a:t>
            </a:r>
            <a:endParaRPr lang="en-US" dirty="0"/>
          </a:p>
        </p:txBody>
      </p:sp>
      <p:sp>
        <p:nvSpPr>
          <p:cNvPr id="3" name="Content Placeholder 2"/>
          <p:cNvSpPr>
            <a:spLocks noGrp="1"/>
          </p:cNvSpPr>
          <p:nvPr>
            <p:ph idx="1"/>
          </p:nvPr>
        </p:nvSpPr>
        <p:spPr>
          <a:xfrm>
            <a:off x="405709" y="3695739"/>
            <a:ext cx="8229600" cy="1795463"/>
          </a:xfrm>
        </p:spPr>
        <p:txBody>
          <a:bodyPr/>
          <a:lstStyle/>
          <a:p>
            <a:pPr marL="0" indent="0" algn="ctr" eaLnBrk="1" hangingPunct="1">
              <a:buNone/>
            </a:pPr>
            <a:r>
              <a:rPr lang="en-US" sz="4000" b="1" dirty="0">
                <a:solidFill>
                  <a:srgbClr val="A50532"/>
                </a:solidFill>
              </a:rPr>
              <a:t>INTERPRETING CENSUS DATA</a:t>
            </a:r>
            <a:endParaRPr lang="en-US" sz="40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1</a:t>
            </a:r>
            <a:r>
              <a:rPr lang="en-US" sz="2800" b="1" dirty="0"/>
              <a:t>  Five-step marketing research approach leading to marketing actions.</a:t>
            </a:r>
            <a:endParaRPr lang="en-US" sz="2800" dirty="0"/>
          </a:p>
        </p:txBody>
      </p:sp>
      <p:pic>
        <p:nvPicPr>
          <p:cNvPr id="6" name="Content Placeholder 5" descr="A summary graphic of the five-step marketing research approach."/>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156" y="2235200"/>
            <a:ext cx="8783688" cy="3073400"/>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A50532"/>
              </a:solidFill>
            </a:endParaRPr>
          </a:p>
        </p:txBody>
      </p:sp>
      <p:sp>
        <p:nvSpPr>
          <p:cNvPr id="3" name="Title 2"/>
          <p:cNvSpPr>
            <a:spLocks noGrp="1"/>
          </p:cNvSpPr>
          <p:nvPr>
            <p:ph type="title"/>
          </p:nvPr>
        </p:nvSpPr>
        <p:spPr>
          <a:xfrm>
            <a:off x="283028" y="256910"/>
            <a:ext cx="8229600" cy="1143000"/>
          </a:xfrm>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1</a:t>
            </a:r>
            <a:br>
              <a:rPr lang="en-US" sz="3200" b="1" dirty="0">
                <a:solidFill>
                  <a:srgbClr val="007800"/>
                </a:solidFill>
              </a:rPr>
            </a:br>
            <a:r>
              <a:rPr lang="en-US" sz="2800" b="1" dirty="0">
                <a:solidFill>
                  <a:srgbClr val="A50532"/>
                </a:solidFill>
              </a:rPr>
              <a:t>Interpreting Census Data</a:t>
            </a:r>
            <a:endParaRPr lang="en-US" sz="2800" dirty="0"/>
          </a:p>
        </p:txBody>
      </p:sp>
      <p:sp>
        <p:nvSpPr>
          <p:cNvPr id="4" name="Content Placeholder 3"/>
          <p:cNvSpPr>
            <a:spLocks noGrp="1"/>
          </p:cNvSpPr>
          <p:nvPr>
            <p:ph idx="1"/>
          </p:nvPr>
        </p:nvSpPr>
        <p:spPr>
          <a:xfrm>
            <a:off x="457200" y="1600200"/>
            <a:ext cx="8229600" cy="1730373"/>
          </a:xfrm>
        </p:spPr>
        <p:txBody>
          <a:bodyPr/>
          <a:lstStyle/>
          <a:p>
            <a:r>
              <a:rPr lang="en-US" b="1" dirty="0"/>
              <a:t>Learn How Census Data is Collected</a:t>
            </a:r>
          </a:p>
          <a:p>
            <a:r>
              <a:rPr lang="en-US" b="1" dirty="0"/>
              <a:t>Locate Specific Data</a:t>
            </a:r>
          </a:p>
          <a:p>
            <a:r>
              <a:rPr lang="en-US" b="1" dirty="0"/>
              <a:t>Identify Size of Market Segments</a:t>
            </a:r>
            <a:endParaRPr lang="en-US" dirty="0"/>
          </a:p>
        </p:txBody>
      </p:sp>
      <p:grpSp>
        <p:nvGrpSpPr>
          <p:cNvPr id="10" name="Group 9" descr="Click for the Census video."/>
          <p:cNvGrpSpPr/>
          <p:nvPr/>
        </p:nvGrpSpPr>
        <p:grpSpPr>
          <a:xfrm>
            <a:off x="4162931" y="4136870"/>
            <a:ext cx="1073150" cy="1619781"/>
            <a:chOff x="2171933" y="4188354"/>
            <a:chExt cx="1073150" cy="1619781"/>
          </a:xfrm>
        </p:grpSpPr>
        <p:pic>
          <p:nvPicPr>
            <p:cNvPr id="93193" name="Picture 1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251" y="5046135"/>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4158" name="Text Box 14"/>
            <p:cNvSpPr txBox="1">
              <a:spLocks noChangeArrowheads="1"/>
            </p:cNvSpPr>
            <p:nvPr/>
          </p:nvSpPr>
          <p:spPr bwMode="auto">
            <a:xfrm>
              <a:off x="2171933" y="4188354"/>
              <a:ext cx="1073150" cy="427979"/>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lgn="ctr" eaLnBrk="1" hangingPunct="1">
                <a:lnSpc>
                  <a:spcPct val="85000"/>
                </a:lnSpc>
                <a:spcBef>
                  <a:spcPct val="30000"/>
                </a:spcBef>
                <a:defRPr/>
              </a:pPr>
              <a:r>
                <a:rPr lang="en-US" sz="2000" b="1" dirty="0">
                  <a:cs typeface="+mn-cs"/>
                </a:rPr>
                <a:t>Census</a:t>
              </a:r>
              <a:br>
                <a:rPr lang="en-US" sz="2000" b="1" dirty="0">
                  <a:cs typeface="+mn-cs"/>
                </a:rPr>
              </a:br>
              <a:r>
                <a:rPr lang="en-US" sz="2000" b="1" dirty="0">
                  <a:cs typeface="+mn-cs"/>
                </a:rPr>
                <a:t>Promotional</a:t>
              </a:r>
              <a:br>
                <a:rPr lang="en-US" sz="2000" b="1" dirty="0">
                  <a:cs typeface="+mn-cs"/>
                </a:rPr>
              </a:br>
              <a:r>
                <a:rPr lang="en-US" sz="2000" b="1" dirty="0">
                  <a:cs typeface="+mn-cs"/>
                </a:rPr>
                <a:t>Video</a:t>
              </a:r>
            </a:p>
          </p:txBody>
        </p:sp>
      </p:grpSp>
      <p:grpSp>
        <p:nvGrpSpPr>
          <p:cNvPr id="11" name="Group 10" descr="Click for the ACS video."/>
          <p:cNvGrpSpPr/>
          <p:nvPr/>
        </p:nvGrpSpPr>
        <p:grpSpPr>
          <a:xfrm>
            <a:off x="6615693" y="4136870"/>
            <a:ext cx="1073150" cy="1619781"/>
            <a:chOff x="5311247" y="4188354"/>
            <a:chExt cx="1073150" cy="1619781"/>
          </a:xfrm>
        </p:grpSpPr>
        <p:pic>
          <p:nvPicPr>
            <p:cNvPr id="6" name="Picture 5">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565" y="5046135"/>
              <a:ext cx="798513" cy="76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4"/>
            <p:cNvSpPr txBox="1">
              <a:spLocks noChangeArrowheads="1"/>
            </p:cNvSpPr>
            <p:nvPr/>
          </p:nvSpPr>
          <p:spPr bwMode="auto">
            <a:xfrm>
              <a:off x="5311247" y="4188354"/>
              <a:ext cx="1073150" cy="457200"/>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2000" b="1" dirty="0"/>
                <a:t>ACS</a:t>
              </a:r>
              <a:br>
                <a:rPr lang="en-US" sz="2000" b="1" dirty="0"/>
              </a:br>
              <a:r>
                <a:rPr lang="en-US" sz="2000" b="1" dirty="0"/>
                <a:t>Promotional</a:t>
              </a:r>
              <a:br>
                <a:rPr lang="en-US" sz="2000" b="1" dirty="0"/>
              </a:br>
              <a:r>
                <a:rPr lang="en-US" sz="2000" b="1" dirty="0"/>
                <a:t>Video</a:t>
              </a:r>
            </a:p>
          </p:txBody>
        </p:sp>
      </p:grpSp>
      <p:grpSp>
        <p:nvGrpSpPr>
          <p:cNvPr id="12" name="Group 11" descr="Click for the Census video."/>
          <p:cNvGrpSpPr/>
          <p:nvPr/>
        </p:nvGrpSpPr>
        <p:grpSpPr>
          <a:xfrm>
            <a:off x="1689274" y="4049016"/>
            <a:ext cx="1073150" cy="1619781"/>
            <a:chOff x="2171933" y="4188354"/>
            <a:chExt cx="1073150" cy="1619781"/>
          </a:xfrm>
        </p:grpSpPr>
        <p:pic>
          <p:nvPicPr>
            <p:cNvPr id="13" name="Picture 13">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251" y="5046135"/>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p:cNvSpPr txBox="1">
              <a:spLocks noChangeArrowheads="1"/>
            </p:cNvSpPr>
            <p:nvPr/>
          </p:nvSpPr>
          <p:spPr bwMode="auto">
            <a:xfrm>
              <a:off x="2171933" y="4188354"/>
              <a:ext cx="1073150" cy="457200"/>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lgn="ctr" eaLnBrk="1" hangingPunct="1">
                <a:lnSpc>
                  <a:spcPct val="85000"/>
                </a:lnSpc>
                <a:spcBef>
                  <a:spcPct val="30000"/>
                </a:spcBef>
                <a:defRPr/>
              </a:pPr>
              <a:r>
                <a:rPr lang="en-US" sz="2000" b="1" dirty="0">
                  <a:cs typeface="+mn-cs"/>
                </a:rPr>
                <a:t>US Census</a:t>
              </a:r>
            </a:p>
            <a:p>
              <a:pPr algn="ctr" eaLnBrk="1" hangingPunct="1">
                <a:lnSpc>
                  <a:spcPct val="85000"/>
                </a:lnSpc>
                <a:spcBef>
                  <a:spcPct val="30000"/>
                </a:spcBef>
                <a:defRPr/>
              </a:pPr>
              <a:r>
                <a:rPr lang="en-US" sz="2000" b="1" dirty="0">
                  <a:cs typeface="+mn-cs"/>
                </a:rPr>
                <a:t>Web Site</a:t>
              </a:r>
            </a:p>
          </p:txBody>
        </p:sp>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43211" y="1534087"/>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52736" y="2846950"/>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2</a:t>
            </a:r>
            <a:endParaRPr lang="en-US" dirty="0"/>
          </a:p>
        </p:txBody>
      </p:sp>
      <p:sp>
        <p:nvSpPr>
          <p:cNvPr id="3" name="Content Placeholder 2"/>
          <p:cNvSpPr>
            <a:spLocks noGrp="1"/>
          </p:cNvSpPr>
          <p:nvPr>
            <p:ph idx="1"/>
          </p:nvPr>
        </p:nvSpPr>
        <p:spPr>
          <a:xfrm>
            <a:off x="440036" y="3816911"/>
            <a:ext cx="8229600" cy="1554163"/>
          </a:xfrm>
        </p:spPr>
        <p:txBody>
          <a:bodyPr/>
          <a:lstStyle/>
          <a:p>
            <a:pPr marL="0" indent="0" algn="ctr" eaLnBrk="1" hangingPunct="1">
              <a:buNone/>
            </a:pPr>
            <a:r>
              <a:rPr lang="en-US" sz="4000" b="1" dirty="0">
                <a:solidFill>
                  <a:srgbClr val="A50532"/>
                </a:solidFill>
              </a:rPr>
              <a:t>WEBSITES FOR MARKETERS</a:t>
            </a:r>
            <a:endParaRPr lang="en-US" sz="4000"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A50532"/>
              </a:solidFill>
            </a:endParaRPr>
          </a:p>
        </p:txBody>
      </p:sp>
      <p:sp>
        <p:nvSpPr>
          <p:cNvPr id="2" name="Title 1"/>
          <p:cNvSpPr>
            <a:spLocks noGrp="1"/>
          </p:cNvSpPr>
          <p:nvPr>
            <p:ph type="title"/>
          </p:nvPr>
        </p:nvSpPr>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2</a:t>
            </a:r>
            <a:br>
              <a:rPr lang="en-US" sz="3200" b="1" dirty="0">
                <a:solidFill>
                  <a:srgbClr val="007800"/>
                </a:solidFill>
              </a:rPr>
            </a:br>
            <a:r>
              <a:rPr lang="en-US" sz="2800" b="1" dirty="0">
                <a:solidFill>
                  <a:srgbClr val="A50532"/>
                </a:solidFill>
              </a:rPr>
              <a:t>Websites for Marketers</a:t>
            </a:r>
            <a:endParaRPr lang="en-US" sz="2800" dirty="0"/>
          </a:p>
        </p:txBody>
      </p:sp>
      <p:grpSp>
        <p:nvGrpSpPr>
          <p:cNvPr id="28" name="Group 27" descr="Click for the American Marketing Association website."/>
          <p:cNvGrpSpPr/>
          <p:nvPr/>
        </p:nvGrpSpPr>
        <p:grpSpPr>
          <a:xfrm>
            <a:off x="609600" y="1935163"/>
            <a:ext cx="2271713" cy="915987"/>
            <a:chOff x="609600" y="1935163"/>
            <a:chExt cx="2271713" cy="915987"/>
          </a:xfrm>
        </p:grpSpPr>
        <p:sp>
          <p:nvSpPr>
            <p:cNvPr id="101380" name="Text Box 4"/>
            <p:cNvSpPr txBox="1">
              <a:spLocks noChangeArrowheads="1"/>
            </p:cNvSpPr>
            <p:nvPr/>
          </p:nvSpPr>
          <p:spPr bwMode="auto">
            <a:xfrm>
              <a:off x="1401763" y="1935163"/>
              <a:ext cx="1479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American</a:t>
              </a:r>
              <a:br>
                <a:rPr lang="en-US" sz="1800" b="1" dirty="0">
                  <a:solidFill>
                    <a:srgbClr val="000000"/>
                  </a:solidFill>
                </a:rPr>
              </a:br>
              <a:r>
                <a:rPr lang="en-US" sz="1800" b="1" dirty="0">
                  <a:solidFill>
                    <a:srgbClr val="000000"/>
                  </a:solidFill>
                </a:rPr>
                <a:t>Marketing</a:t>
              </a:r>
              <a:br>
                <a:rPr lang="en-US" sz="1800" b="1" dirty="0">
                  <a:solidFill>
                    <a:srgbClr val="000000"/>
                  </a:solidFill>
                </a:rPr>
              </a:br>
              <a:r>
                <a:rPr lang="en-US" sz="1800" b="1" dirty="0">
                  <a:solidFill>
                    <a:srgbClr val="000000"/>
                  </a:solidFill>
                </a:rPr>
                <a:t>Association</a:t>
              </a:r>
            </a:p>
          </p:txBody>
        </p:sp>
        <p:pic>
          <p:nvPicPr>
            <p:cNvPr id="101395" name="Picture 1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106613"/>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descr="Click for the American Advertising Federation website."/>
          <p:cNvGrpSpPr/>
          <p:nvPr/>
        </p:nvGrpSpPr>
        <p:grpSpPr>
          <a:xfrm>
            <a:off x="3455988" y="1935163"/>
            <a:ext cx="2241550" cy="915987"/>
            <a:chOff x="3455988" y="1935163"/>
            <a:chExt cx="2241550" cy="915987"/>
          </a:xfrm>
        </p:grpSpPr>
        <p:sp>
          <p:nvSpPr>
            <p:cNvPr id="101381" name="Text Box 5"/>
            <p:cNvSpPr txBox="1">
              <a:spLocks noChangeArrowheads="1"/>
            </p:cNvSpPr>
            <p:nvPr/>
          </p:nvSpPr>
          <p:spPr bwMode="auto">
            <a:xfrm>
              <a:off x="4256088" y="193516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American</a:t>
              </a:r>
              <a:br>
                <a:rPr lang="en-US" sz="1800" b="1" dirty="0">
                  <a:solidFill>
                    <a:srgbClr val="000000"/>
                  </a:solidFill>
                </a:rPr>
              </a:br>
              <a:r>
                <a:rPr lang="en-US" sz="1800" b="1" dirty="0">
                  <a:solidFill>
                    <a:srgbClr val="000000"/>
                  </a:solidFill>
                </a:rPr>
                <a:t>Advertising</a:t>
              </a:r>
              <a:br>
                <a:rPr lang="en-US" sz="1800" b="1" dirty="0">
                  <a:solidFill>
                    <a:srgbClr val="000000"/>
                  </a:solidFill>
                </a:rPr>
              </a:br>
              <a:r>
                <a:rPr lang="en-US" sz="1800" b="1" dirty="0">
                  <a:solidFill>
                    <a:srgbClr val="000000"/>
                  </a:solidFill>
                </a:rPr>
                <a:t>Federation</a:t>
              </a:r>
            </a:p>
          </p:txBody>
        </p:sp>
        <p:pic>
          <p:nvPicPr>
            <p:cNvPr id="101396" name="Picture 20">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988" y="2106613"/>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descr="Click for the Wall Street Journal website."/>
          <p:cNvGrpSpPr/>
          <p:nvPr/>
        </p:nvGrpSpPr>
        <p:grpSpPr>
          <a:xfrm>
            <a:off x="6397625" y="1935163"/>
            <a:ext cx="1968500" cy="915987"/>
            <a:chOff x="6397625" y="1935163"/>
            <a:chExt cx="1968500" cy="915987"/>
          </a:xfrm>
        </p:grpSpPr>
        <p:sp>
          <p:nvSpPr>
            <p:cNvPr id="101391" name="Text Box 15"/>
            <p:cNvSpPr txBox="1">
              <a:spLocks noChangeArrowheads="1"/>
            </p:cNvSpPr>
            <p:nvPr/>
          </p:nvSpPr>
          <p:spPr bwMode="auto">
            <a:xfrm>
              <a:off x="7242175" y="1935163"/>
              <a:ext cx="1123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dirty="0">
                  <a:solidFill>
                    <a:srgbClr val="000000"/>
                  </a:solidFill>
                </a:rPr>
                <a:t>The Wall</a:t>
              </a:r>
              <a:br>
                <a:rPr lang="en-US" sz="1800" b="1" i="1" dirty="0">
                  <a:solidFill>
                    <a:srgbClr val="000000"/>
                  </a:solidFill>
                </a:rPr>
              </a:br>
              <a:r>
                <a:rPr lang="en-US" sz="1800" b="1" i="1" dirty="0">
                  <a:solidFill>
                    <a:srgbClr val="000000"/>
                  </a:solidFill>
                </a:rPr>
                <a:t>Street</a:t>
              </a:r>
              <a:br>
                <a:rPr lang="en-US" sz="1800" b="1" i="1" dirty="0">
                  <a:solidFill>
                    <a:srgbClr val="000000"/>
                  </a:solidFill>
                </a:rPr>
              </a:br>
              <a:r>
                <a:rPr lang="en-US" sz="1800" b="1" i="1" dirty="0">
                  <a:solidFill>
                    <a:srgbClr val="000000"/>
                  </a:solidFill>
                </a:rPr>
                <a:t>Journal</a:t>
              </a:r>
              <a:endParaRPr lang="en-US" sz="1800" b="1" dirty="0">
                <a:solidFill>
                  <a:srgbClr val="000000"/>
                </a:solidFill>
              </a:endParaRPr>
            </a:p>
          </p:txBody>
        </p:sp>
        <p:pic>
          <p:nvPicPr>
            <p:cNvPr id="101406" name="Picture 30">
              <a:hlinkClick r:id="rId6"/>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2106613"/>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descr="Click for the Drudge Report website."/>
          <p:cNvGrpSpPr/>
          <p:nvPr/>
        </p:nvGrpSpPr>
        <p:grpSpPr>
          <a:xfrm>
            <a:off x="606425" y="3227388"/>
            <a:ext cx="1779588" cy="641350"/>
            <a:chOff x="606425" y="3227388"/>
            <a:chExt cx="1779588" cy="641350"/>
          </a:xfrm>
        </p:grpSpPr>
        <p:sp>
          <p:nvSpPr>
            <p:cNvPr id="101388" name="Text Box 12"/>
            <p:cNvSpPr txBox="1">
              <a:spLocks noChangeArrowheads="1"/>
            </p:cNvSpPr>
            <p:nvPr/>
          </p:nvSpPr>
          <p:spPr bwMode="auto">
            <a:xfrm>
              <a:off x="1401763" y="3227388"/>
              <a:ext cx="984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Drudge</a:t>
              </a:r>
              <a:br>
                <a:rPr lang="en-US" sz="1800" b="1" dirty="0">
                  <a:solidFill>
                    <a:srgbClr val="000000"/>
                  </a:solidFill>
                </a:rPr>
              </a:br>
              <a:r>
                <a:rPr lang="en-US" sz="1800" b="1" dirty="0">
                  <a:solidFill>
                    <a:srgbClr val="000000"/>
                  </a:solidFill>
                </a:rPr>
                <a:t>Report</a:t>
              </a:r>
            </a:p>
          </p:txBody>
        </p:sp>
        <p:pic>
          <p:nvPicPr>
            <p:cNvPr id="101403" name="Picture 27">
              <a:hlinkClick r:id="rId7"/>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3260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descr="Click for the Bloomberg Businessweek website."/>
          <p:cNvGrpSpPr/>
          <p:nvPr/>
        </p:nvGrpSpPr>
        <p:grpSpPr>
          <a:xfrm>
            <a:off x="3459163" y="3230563"/>
            <a:ext cx="2557462" cy="641350"/>
            <a:chOff x="3459163" y="3230563"/>
            <a:chExt cx="2557462" cy="641350"/>
          </a:xfrm>
        </p:grpSpPr>
        <p:sp>
          <p:nvSpPr>
            <p:cNvPr id="101390" name="Text Box 14"/>
            <p:cNvSpPr txBox="1">
              <a:spLocks noChangeArrowheads="1"/>
            </p:cNvSpPr>
            <p:nvPr/>
          </p:nvSpPr>
          <p:spPr bwMode="auto">
            <a:xfrm>
              <a:off x="4256088" y="3230563"/>
              <a:ext cx="17605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i="1" dirty="0">
                  <a:solidFill>
                    <a:srgbClr val="000000"/>
                  </a:solidFill>
                </a:rPr>
                <a:t>Bloomberg</a:t>
              </a:r>
              <a:br>
                <a:rPr lang="en-US" sz="1800" b="1" i="1" dirty="0">
                  <a:solidFill>
                    <a:srgbClr val="000000"/>
                  </a:solidFill>
                </a:rPr>
              </a:br>
              <a:r>
                <a:rPr lang="en-US" sz="1800" b="1" i="1" dirty="0">
                  <a:solidFill>
                    <a:srgbClr val="000000"/>
                  </a:solidFill>
                </a:rPr>
                <a:t>Businessweek</a:t>
              </a:r>
              <a:endParaRPr lang="en-US" sz="1800" b="1" dirty="0">
                <a:solidFill>
                  <a:srgbClr val="000000"/>
                </a:solidFill>
              </a:endParaRPr>
            </a:p>
          </p:txBody>
        </p:sp>
        <p:pic>
          <p:nvPicPr>
            <p:cNvPr id="101405" name="Picture 29">
              <a:hlinkClick r:id="rId8"/>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3265488"/>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descr="Click for the Fox Business website."/>
          <p:cNvGrpSpPr/>
          <p:nvPr/>
        </p:nvGrpSpPr>
        <p:grpSpPr>
          <a:xfrm>
            <a:off x="6397625" y="3230563"/>
            <a:ext cx="2044700" cy="641350"/>
            <a:chOff x="6397625" y="3230563"/>
            <a:chExt cx="2044700" cy="641350"/>
          </a:xfrm>
        </p:grpSpPr>
        <p:pic>
          <p:nvPicPr>
            <p:cNvPr id="101407" name="Picture 31">
              <a:hlinkClick r:id="rId9"/>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3263900"/>
              <a:ext cx="614363" cy="573088"/>
            </a:xfrm>
            <a:prstGeom prst="rect">
              <a:avLst/>
            </a:prstGeom>
            <a:noFill/>
            <a:extLst>
              <a:ext uri="{909E8E84-426E-40DD-AFC4-6F175D3DCCD1}">
                <a14:hiddenFill xmlns:a14="http://schemas.microsoft.com/office/drawing/2010/main">
                  <a:solidFill>
                    <a:srgbClr val="FFFFFF"/>
                  </a:solidFill>
                </a14:hiddenFill>
              </a:ext>
            </a:extLst>
          </p:spPr>
        </p:pic>
        <p:sp>
          <p:nvSpPr>
            <p:cNvPr id="101410" name="Text Box 34"/>
            <p:cNvSpPr txBox="1">
              <a:spLocks noChangeArrowheads="1"/>
            </p:cNvSpPr>
            <p:nvPr/>
          </p:nvSpPr>
          <p:spPr bwMode="auto">
            <a:xfrm>
              <a:off x="7242175" y="3230563"/>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Fox</a:t>
              </a:r>
              <a:br>
                <a:rPr lang="en-US" sz="1800" b="1" dirty="0">
                  <a:solidFill>
                    <a:srgbClr val="000000"/>
                  </a:solidFill>
                </a:rPr>
              </a:br>
              <a:r>
                <a:rPr lang="en-US" sz="1800" b="1" dirty="0">
                  <a:solidFill>
                    <a:srgbClr val="000000"/>
                  </a:solidFill>
                </a:rPr>
                <a:t>Business</a:t>
              </a:r>
            </a:p>
          </p:txBody>
        </p:sp>
      </p:grpSp>
      <p:grpSp>
        <p:nvGrpSpPr>
          <p:cNvPr id="30" name="Group 29" descr="Click for the CNBC website."/>
          <p:cNvGrpSpPr/>
          <p:nvPr/>
        </p:nvGrpSpPr>
        <p:grpSpPr>
          <a:xfrm>
            <a:off x="609600" y="4403725"/>
            <a:ext cx="1636713" cy="573088"/>
            <a:chOff x="609600" y="4403725"/>
            <a:chExt cx="1636713" cy="573088"/>
          </a:xfrm>
        </p:grpSpPr>
        <p:sp>
          <p:nvSpPr>
            <p:cNvPr id="101383" name="Text Box 7"/>
            <p:cNvSpPr txBox="1">
              <a:spLocks noChangeArrowheads="1"/>
            </p:cNvSpPr>
            <p:nvPr/>
          </p:nvSpPr>
          <p:spPr bwMode="auto">
            <a:xfrm>
              <a:off x="1401763" y="4506913"/>
              <a:ext cx="84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CNBC</a:t>
              </a:r>
            </a:p>
          </p:txBody>
        </p:sp>
        <p:pic>
          <p:nvPicPr>
            <p:cNvPr id="101398" name="Picture 22">
              <a:hlinkClick r:id="rId10"/>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403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descr="Click for the YouTube website."/>
          <p:cNvGrpSpPr/>
          <p:nvPr/>
        </p:nvGrpSpPr>
        <p:grpSpPr>
          <a:xfrm>
            <a:off x="3468688" y="4405313"/>
            <a:ext cx="1954212" cy="573087"/>
            <a:chOff x="3468688" y="4405313"/>
            <a:chExt cx="1954212" cy="573087"/>
          </a:xfrm>
        </p:grpSpPr>
        <p:sp>
          <p:nvSpPr>
            <p:cNvPr id="101382" name="Text Box 6"/>
            <p:cNvSpPr txBox="1">
              <a:spLocks noChangeArrowheads="1"/>
            </p:cNvSpPr>
            <p:nvPr/>
          </p:nvSpPr>
          <p:spPr bwMode="auto">
            <a:xfrm>
              <a:off x="4260850" y="4508500"/>
              <a:ext cx="116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YouTube</a:t>
              </a:r>
            </a:p>
          </p:txBody>
        </p:sp>
        <p:pic>
          <p:nvPicPr>
            <p:cNvPr id="101397" name="Picture 21">
              <a:hlinkClick r:id="rId1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688" y="4405313"/>
              <a:ext cx="614362"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descr="Click for the Google website."/>
          <p:cNvGrpSpPr/>
          <p:nvPr/>
        </p:nvGrpSpPr>
        <p:grpSpPr>
          <a:xfrm>
            <a:off x="6397625" y="4403725"/>
            <a:ext cx="1816100" cy="573088"/>
            <a:chOff x="6397625" y="4403725"/>
            <a:chExt cx="1816100" cy="573088"/>
          </a:xfrm>
        </p:grpSpPr>
        <p:sp>
          <p:nvSpPr>
            <p:cNvPr id="101392" name="Text Box 16"/>
            <p:cNvSpPr txBox="1">
              <a:spLocks noChangeArrowheads="1"/>
            </p:cNvSpPr>
            <p:nvPr/>
          </p:nvSpPr>
          <p:spPr bwMode="auto">
            <a:xfrm>
              <a:off x="7242175" y="45069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Google</a:t>
              </a:r>
            </a:p>
          </p:txBody>
        </p:sp>
        <p:pic>
          <p:nvPicPr>
            <p:cNvPr id="101408" name="Picture 32">
              <a:hlinkClick r:id="rId1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4403725"/>
              <a:ext cx="614363" cy="573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descr="Click for the eBay website."/>
          <p:cNvGrpSpPr/>
          <p:nvPr/>
        </p:nvGrpSpPr>
        <p:grpSpPr>
          <a:xfrm>
            <a:off x="609600" y="5543550"/>
            <a:ext cx="1522413" cy="573088"/>
            <a:chOff x="609600" y="5543550"/>
            <a:chExt cx="1522413" cy="573088"/>
          </a:xfrm>
        </p:grpSpPr>
        <p:pic>
          <p:nvPicPr>
            <p:cNvPr id="101399" name="Picture 23">
              <a:hlinkClick r:id="rId1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543550"/>
              <a:ext cx="614363" cy="573088"/>
            </a:xfrm>
            <a:prstGeom prst="rect">
              <a:avLst/>
            </a:prstGeom>
            <a:noFill/>
            <a:extLst>
              <a:ext uri="{909E8E84-426E-40DD-AFC4-6F175D3DCCD1}">
                <a14:hiddenFill xmlns:a14="http://schemas.microsoft.com/office/drawing/2010/main">
                  <a:solidFill>
                    <a:srgbClr val="FFFFFF"/>
                  </a:solidFill>
                </a14:hiddenFill>
              </a:ext>
            </a:extLst>
          </p:spPr>
        </p:pic>
        <p:sp>
          <p:nvSpPr>
            <p:cNvPr id="101412" name="Text Box 36"/>
            <p:cNvSpPr txBox="1">
              <a:spLocks noChangeArrowheads="1"/>
            </p:cNvSpPr>
            <p:nvPr/>
          </p:nvSpPr>
          <p:spPr bwMode="auto">
            <a:xfrm>
              <a:off x="1401763" y="56467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eBay</a:t>
              </a:r>
            </a:p>
          </p:txBody>
        </p:sp>
      </p:grpSp>
      <p:grpSp>
        <p:nvGrpSpPr>
          <p:cNvPr id="35" name="Group 34" descr="Click for the Amazon website."/>
          <p:cNvGrpSpPr/>
          <p:nvPr/>
        </p:nvGrpSpPr>
        <p:grpSpPr>
          <a:xfrm>
            <a:off x="3460750" y="5545138"/>
            <a:ext cx="2401888" cy="573087"/>
            <a:chOff x="3460750" y="5545138"/>
            <a:chExt cx="2401888" cy="573087"/>
          </a:xfrm>
        </p:grpSpPr>
        <p:sp>
          <p:nvSpPr>
            <p:cNvPr id="101389" name="Text Box 13"/>
            <p:cNvSpPr txBox="1">
              <a:spLocks noChangeArrowheads="1"/>
            </p:cNvSpPr>
            <p:nvPr/>
          </p:nvSpPr>
          <p:spPr bwMode="auto">
            <a:xfrm>
              <a:off x="4256088" y="5648325"/>
              <a:ext cx="160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Amazon.com</a:t>
              </a:r>
            </a:p>
          </p:txBody>
        </p:sp>
        <p:pic>
          <p:nvPicPr>
            <p:cNvPr id="101404" name="Picture 28">
              <a:hlinkClick r:id="rId14"/>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50" y="5545138"/>
              <a:ext cx="614363" cy="57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descr="Click for the USA.gov website."/>
          <p:cNvGrpSpPr/>
          <p:nvPr/>
        </p:nvGrpSpPr>
        <p:grpSpPr>
          <a:xfrm>
            <a:off x="6397625" y="5545138"/>
            <a:ext cx="1981200" cy="573087"/>
            <a:chOff x="6397625" y="5545138"/>
            <a:chExt cx="1981200" cy="573087"/>
          </a:xfrm>
        </p:grpSpPr>
        <p:sp>
          <p:nvSpPr>
            <p:cNvPr id="101393" name="Text Box 17"/>
            <p:cNvSpPr txBox="1">
              <a:spLocks noChangeArrowheads="1"/>
            </p:cNvSpPr>
            <p:nvPr/>
          </p:nvSpPr>
          <p:spPr bwMode="auto">
            <a:xfrm>
              <a:off x="7242175" y="5648325"/>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1" dirty="0">
                  <a:solidFill>
                    <a:srgbClr val="000000"/>
                  </a:solidFill>
                </a:rPr>
                <a:t>USA.gov</a:t>
              </a:r>
            </a:p>
          </p:txBody>
        </p:sp>
        <p:pic>
          <p:nvPicPr>
            <p:cNvPr id="101409" name="Picture 33">
              <a:hlinkClick r:id="rId1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25" y="5545138"/>
              <a:ext cx="614363" cy="5730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707758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26047" y="1568409"/>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solidFill>
                <a:srgbClr val="A50532"/>
              </a:solidFill>
            </a:endParaRPr>
          </a:p>
        </p:txBody>
      </p:sp>
      <p:sp>
        <p:nvSpPr>
          <p:cNvPr id="6" name="Title 5"/>
          <p:cNvSpPr>
            <a:spLocks noGrp="1"/>
          </p:cNvSpPr>
          <p:nvPr>
            <p:ph type="title"/>
          </p:nvPr>
        </p:nvSpPr>
        <p:spPr>
          <a:xfrm>
            <a:off x="448272" y="2347872"/>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3</a:t>
            </a:r>
            <a:endParaRPr lang="en-US" dirty="0"/>
          </a:p>
        </p:txBody>
      </p:sp>
      <p:sp>
        <p:nvSpPr>
          <p:cNvPr id="3" name="Content Placeholder 2"/>
          <p:cNvSpPr>
            <a:spLocks noGrp="1"/>
          </p:cNvSpPr>
          <p:nvPr>
            <p:ph idx="1"/>
          </p:nvPr>
        </p:nvSpPr>
        <p:spPr>
          <a:xfrm>
            <a:off x="574231" y="3457534"/>
            <a:ext cx="7930055" cy="1853270"/>
          </a:xfrm>
        </p:spPr>
        <p:txBody>
          <a:bodyPr/>
          <a:lstStyle/>
          <a:p>
            <a:pPr marL="0" indent="0" algn="ctr" eaLnBrk="1" hangingPunct="1">
              <a:buNone/>
            </a:pPr>
            <a:r>
              <a:rPr lang="en-US" sz="4000" b="1" dirty="0">
                <a:solidFill>
                  <a:srgbClr val="A50532"/>
                </a:solidFill>
              </a:rPr>
              <a:t>DESIGNING A TASTE TEST SURVEY FOR HOWLIN</a:t>
            </a:r>
            <a:r>
              <a:rPr lang="ja-JP" altLang="en-US" sz="4000" b="1" dirty="0">
                <a:solidFill>
                  <a:srgbClr val="A50532"/>
                </a:solidFill>
              </a:rPr>
              <a:t>’</a:t>
            </a:r>
            <a:r>
              <a:rPr lang="en-US" sz="4000" b="1" dirty="0">
                <a:solidFill>
                  <a:srgbClr val="A50532"/>
                </a:solidFill>
              </a:rPr>
              <a:t> COYOTE CHILI</a:t>
            </a:r>
            <a:endParaRPr lang="en-US" sz="4000"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err="1"/>
              <a:t>Howlin</a:t>
            </a:r>
            <a:r>
              <a:rPr lang="en-US" dirty="0"/>
              <a:t> design survey.</a:t>
            </a:r>
          </a:p>
        </p:txBody>
      </p:sp>
      <p:pic>
        <p:nvPicPr>
          <p:cNvPr id="7" name="Picture 3" descr="Try your hand at designing a chili taste-test questionnarie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0"/>
            <a:ext cx="6553200" cy="655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26047" y="1568409"/>
            <a:ext cx="8226425" cy="4113213"/>
          </a:xfrm>
          <a:prstGeom prst="roundRect">
            <a:avLst>
              <a:gd name="adj" fmla="val 16667"/>
            </a:avLst>
          </a:prstGeom>
          <a:solidFill>
            <a:srgbClr val="FFF0C8">
              <a:alpha val="50000"/>
            </a:srgbClr>
          </a:solidFill>
          <a:ln w="3175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eaLnBrk="1" hangingPunct="1"/>
            <a:endParaRPr lang="en-US" sz="4000" b="1" dirty="0"/>
          </a:p>
        </p:txBody>
      </p:sp>
      <p:sp>
        <p:nvSpPr>
          <p:cNvPr id="6" name="Title 5"/>
          <p:cNvSpPr>
            <a:spLocks noGrp="1"/>
          </p:cNvSpPr>
          <p:nvPr>
            <p:ph type="title"/>
          </p:nvPr>
        </p:nvSpPr>
        <p:spPr>
          <a:xfrm>
            <a:off x="435572" y="2792372"/>
            <a:ext cx="8229600" cy="1143000"/>
          </a:xfrm>
        </p:spPr>
        <p:txBody>
          <a:bodyPr/>
          <a:lstStyle/>
          <a:p>
            <a:r>
              <a:rPr lang="en-US" sz="4800" b="1" dirty="0">
                <a:solidFill>
                  <a:srgbClr val="007800"/>
                </a:solidFill>
              </a:rPr>
              <a:t>IN-CLASS ACTIVITY </a:t>
            </a:r>
            <a:r>
              <a:rPr lang="fi-FI" sz="4800" b="1" dirty="0">
                <a:solidFill>
                  <a:srgbClr val="007800"/>
                </a:solidFill>
              </a:rPr>
              <a:t>7-</a:t>
            </a:r>
            <a:r>
              <a:rPr lang="en-US" sz="4800" b="1" dirty="0">
                <a:solidFill>
                  <a:srgbClr val="007800"/>
                </a:solidFill>
              </a:rPr>
              <a:t>4</a:t>
            </a:r>
            <a:endParaRPr lang="en-US" dirty="0"/>
          </a:p>
        </p:txBody>
      </p:sp>
      <p:sp>
        <p:nvSpPr>
          <p:cNvPr id="3" name="Content Placeholder 2"/>
          <p:cNvSpPr>
            <a:spLocks noGrp="1"/>
          </p:cNvSpPr>
          <p:nvPr>
            <p:ph idx="1"/>
          </p:nvPr>
        </p:nvSpPr>
        <p:spPr>
          <a:xfrm>
            <a:off x="422872" y="3851234"/>
            <a:ext cx="8229600" cy="1554163"/>
          </a:xfrm>
        </p:spPr>
        <p:txBody>
          <a:bodyPr/>
          <a:lstStyle/>
          <a:p>
            <a:pPr marL="0" indent="0" algn="ctr" eaLnBrk="1" hangingPunct="1">
              <a:buNone/>
            </a:pPr>
            <a:r>
              <a:rPr lang="en-US" sz="4000" b="1" dirty="0">
                <a:solidFill>
                  <a:srgbClr val="A50532"/>
                </a:solidFill>
              </a:rPr>
              <a:t>PEPSI VS. COKE TASTE TEST</a:t>
            </a:r>
            <a:endParaRPr lang="en-US" sz="4000"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lgn="ctr"/>
            <a:endParaRPr lang="en-US" sz="2800" b="1" dirty="0">
              <a:solidFill>
                <a:srgbClr val="137813"/>
              </a:solidFill>
            </a:endParaRPr>
          </a:p>
        </p:txBody>
      </p:sp>
      <p:sp>
        <p:nvSpPr>
          <p:cNvPr id="4" name="Title 3"/>
          <p:cNvSpPr>
            <a:spLocks noGrp="1"/>
          </p:cNvSpPr>
          <p:nvPr>
            <p:ph type="title"/>
          </p:nvPr>
        </p:nvSpPr>
        <p:spPr/>
        <p:txBody>
          <a:bodyPr/>
          <a:lstStyle/>
          <a:p>
            <a:r>
              <a:rPr lang="en-US" sz="3200" b="1" dirty="0">
                <a:solidFill>
                  <a:srgbClr val="007800"/>
                </a:solidFill>
              </a:rPr>
              <a:t>ICA </a:t>
            </a:r>
            <a:r>
              <a:rPr lang="fi-FI" sz="3200" b="1" dirty="0">
                <a:solidFill>
                  <a:srgbClr val="007800"/>
                </a:solidFill>
              </a:rPr>
              <a:t>7-</a:t>
            </a:r>
            <a:r>
              <a:rPr lang="en-US" sz="3200" b="1" dirty="0">
                <a:solidFill>
                  <a:srgbClr val="007800"/>
                </a:solidFill>
              </a:rPr>
              <a:t>4</a:t>
            </a:r>
            <a:br>
              <a:rPr lang="en-US" sz="3200" b="1" dirty="0">
                <a:solidFill>
                  <a:srgbClr val="007800"/>
                </a:solidFill>
              </a:rPr>
            </a:br>
            <a:r>
              <a:rPr lang="en-US" sz="2800" b="1" dirty="0">
                <a:solidFill>
                  <a:srgbClr val="A50532"/>
                </a:solidFill>
              </a:rPr>
              <a:t>Pepsi vs. Coke Taste Test Challenge</a:t>
            </a:r>
            <a:endParaRPr lang="en-US" sz="2800" dirty="0"/>
          </a:p>
        </p:txBody>
      </p:sp>
      <p:sp>
        <p:nvSpPr>
          <p:cNvPr id="5" name="Content Placeholder 4"/>
          <p:cNvSpPr>
            <a:spLocks noGrp="1"/>
          </p:cNvSpPr>
          <p:nvPr>
            <p:ph idx="1"/>
          </p:nvPr>
        </p:nvSpPr>
        <p:spPr>
          <a:xfrm>
            <a:off x="1195242" y="1909101"/>
            <a:ext cx="6717257" cy="1385828"/>
          </a:xfrm>
        </p:spPr>
        <p:txBody>
          <a:bodyPr/>
          <a:lstStyle/>
          <a:p>
            <a:pPr marL="0" lvl="0" indent="0" algn="ctr">
              <a:buNone/>
            </a:pPr>
            <a:r>
              <a:rPr lang="en-US" b="1" dirty="0">
                <a:solidFill>
                  <a:srgbClr val="A50532"/>
                </a:solidFill>
              </a:rPr>
              <a:t>Pepsi vs. Coke Taste Test Challenge</a:t>
            </a:r>
            <a:endParaRPr lang="en-US" dirty="0"/>
          </a:p>
        </p:txBody>
      </p:sp>
      <p:grpSp>
        <p:nvGrpSpPr>
          <p:cNvPr id="9" name="Group 8" descr="Click for the Pepsi Taste Test ad."/>
          <p:cNvGrpSpPr/>
          <p:nvPr/>
        </p:nvGrpSpPr>
        <p:grpSpPr>
          <a:xfrm>
            <a:off x="2600358" y="3497638"/>
            <a:ext cx="1111918" cy="1328738"/>
            <a:chOff x="2600358" y="3497638"/>
            <a:chExt cx="1111918" cy="1328738"/>
          </a:xfrm>
        </p:grpSpPr>
        <p:pic>
          <p:nvPicPr>
            <p:cNvPr id="211977" name="Picture 1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060" y="4064376"/>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4158" name="Text Box 14"/>
            <p:cNvSpPr txBox="1">
              <a:spLocks noChangeArrowheads="1"/>
            </p:cNvSpPr>
            <p:nvPr/>
          </p:nvSpPr>
          <p:spPr bwMode="auto">
            <a:xfrm>
              <a:off x="2600358" y="3497638"/>
              <a:ext cx="1111918" cy="566738"/>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1800" b="1" dirty="0"/>
                <a:t>Pepsi Taste</a:t>
              </a:r>
              <a:br>
                <a:rPr lang="en-US" sz="1800" b="1" dirty="0"/>
              </a:br>
              <a:r>
                <a:rPr lang="en-US" sz="1800" b="1" dirty="0"/>
                <a:t>Test Ad</a:t>
              </a:r>
            </a:p>
          </p:txBody>
        </p:sp>
      </p:grpSp>
      <p:grpSp>
        <p:nvGrpSpPr>
          <p:cNvPr id="10" name="Group 9" descr="Click for the Coke Taste Test ad."/>
          <p:cNvGrpSpPr/>
          <p:nvPr/>
        </p:nvGrpSpPr>
        <p:grpSpPr>
          <a:xfrm>
            <a:off x="5524292" y="3548438"/>
            <a:ext cx="980951" cy="1328738"/>
            <a:chOff x="5536992" y="3497638"/>
            <a:chExt cx="980951" cy="1328738"/>
          </a:xfrm>
        </p:grpSpPr>
        <p:pic>
          <p:nvPicPr>
            <p:cNvPr id="211979" name="Picture 13">
              <a:hlinkClick r:id="rId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210" y="4064376"/>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4"/>
            <p:cNvSpPr txBox="1">
              <a:spLocks noChangeArrowheads="1"/>
            </p:cNvSpPr>
            <p:nvPr/>
          </p:nvSpPr>
          <p:spPr bwMode="auto">
            <a:xfrm>
              <a:off x="5536992" y="3497638"/>
              <a:ext cx="980951" cy="566737"/>
            </a:xfrm>
            <a:prstGeom prst="rect">
              <a:avLst/>
            </a:prstGeom>
            <a:noFill/>
            <a:ln>
              <a:noFill/>
            </a:ln>
            <a:effectLst/>
            <a:extLst>
              <a:ext uri="{909E8E84-426E-40DD-AFC4-6F175D3DCCD1}">
                <a14:hiddenFill xmlns:a14="http://schemas.microsoft.com/office/drawing/2010/main">
                  <a:gradFill rotWithShape="0">
                    <a:gsLst>
                      <a:gs pos="0">
                        <a:srgbClr val="C1E1EC">
                          <a:alpha val="34000"/>
                        </a:srgbClr>
                      </a:gs>
                      <a:gs pos="100000">
                        <a:srgbClr val="59686D">
                          <a:alpha val="0"/>
                        </a:srgbClr>
                      </a:gs>
                    </a:gsLst>
                    <a:lin ang="5400000" scaled="1"/>
                  </a:gradFill>
                </a14:hiddenFill>
              </a:ext>
              <a:ext uri="{91240B29-F687-4F45-9708-019B960494DF}">
                <a14:hiddenLine xmlns:a14="http://schemas.microsoft.com/office/drawing/2010/main" w="28575">
                  <a:solidFill>
                    <a:srgbClr val="6396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spcBef>
                  <a:spcPct val="30000"/>
                </a:spcBef>
              </a:pPr>
              <a:r>
                <a:rPr lang="en-US" sz="1800" b="1" dirty="0"/>
                <a:t>Coke Taste</a:t>
              </a:r>
              <a:br>
                <a:rPr lang="en-US" sz="1800" b="1" dirty="0"/>
              </a:br>
              <a:r>
                <a:rPr lang="en-US" sz="1800" b="1" dirty="0"/>
                <a:t>Test Ad</a:t>
              </a:r>
            </a:p>
          </p:txBody>
        </p:sp>
      </p:gr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547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Marketing Research</a:t>
            </a:r>
            <a:endParaRPr lang="en-US" dirty="0"/>
          </a:p>
        </p:txBody>
      </p:sp>
      <p:sp>
        <p:nvSpPr>
          <p:cNvPr id="3" name="Content Placeholder 2"/>
          <p:cNvSpPr>
            <a:spLocks noGrp="1"/>
          </p:cNvSpPr>
          <p:nvPr>
            <p:ph idx="1"/>
          </p:nvPr>
        </p:nvSpPr>
        <p:spPr>
          <a:xfrm>
            <a:off x="457200" y="1600201"/>
            <a:ext cx="8229600" cy="3619500"/>
          </a:xfrm>
        </p:spPr>
        <p:txBody>
          <a:bodyPr/>
          <a:lstStyle/>
          <a:p>
            <a:pPr marL="0" indent="0">
              <a:buNone/>
            </a:pPr>
            <a:r>
              <a:rPr lang="en-US" b="1" dirty="0"/>
              <a:t>Marketing research</a:t>
            </a:r>
            <a:r>
              <a:rPr lang="en-US" dirty="0"/>
              <a:t> is the process of defining a marketing problem and opportunity, systematically collecting and analyzing information, and recommending actions.</a:t>
            </a:r>
          </a:p>
        </p:txBody>
      </p:sp>
      <p:pic>
        <p:nvPicPr>
          <p:cNvPr id="105477"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Measures of Success</a:t>
            </a:r>
            <a:endParaRPr lang="en-US" dirty="0"/>
          </a:p>
        </p:txBody>
      </p:sp>
      <p:sp>
        <p:nvSpPr>
          <p:cNvPr id="3" name="Content Placeholder 2"/>
          <p:cNvSpPr>
            <a:spLocks noGrp="1"/>
          </p:cNvSpPr>
          <p:nvPr>
            <p:ph idx="1"/>
          </p:nvPr>
        </p:nvSpPr>
        <p:spPr>
          <a:xfrm>
            <a:off x="457200" y="1600201"/>
            <a:ext cx="8229600" cy="3657600"/>
          </a:xfrm>
        </p:spPr>
        <p:txBody>
          <a:bodyPr/>
          <a:lstStyle/>
          <a:p>
            <a:pPr marL="0" indent="0">
              <a:buNone/>
            </a:pPr>
            <a:r>
              <a:rPr lang="en-US" b="1" dirty="0"/>
              <a:t>Measures of success </a:t>
            </a:r>
            <a:r>
              <a:rPr lang="en-US" dirty="0"/>
              <a:t>are criteria or standards used in evaluating proposed solutions to the problem.</a:t>
            </a:r>
          </a:p>
        </p:txBody>
      </p:sp>
      <p:pic>
        <p:nvPicPr>
          <p:cNvPr id="10752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Constraints</a:t>
            </a:r>
            <a:endParaRPr lang="en-US" dirty="0"/>
          </a:p>
        </p:txBody>
      </p:sp>
      <p:sp>
        <p:nvSpPr>
          <p:cNvPr id="3" name="Content Placeholder 2"/>
          <p:cNvSpPr>
            <a:spLocks noGrp="1"/>
          </p:cNvSpPr>
          <p:nvPr>
            <p:ph idx="1"/>
          </p:nvPr>
        </p:nvSpPr>
        <p:spPr>
          <a:xfrm>
            <a:off x="457200" y="1600201"/>
            <a:ext cx="8229600" cy="3721100"/>
          </a:xfrm>
        </p:spPr>
        <p:txBody>
          <a:bodyPr/>
          <a:lstStyle/>
          <a:p>
            <a:pPr marL="0" indent="0">
              <a:buNone/>
            </a:pPr>
            <a:r>
              <a:rPr lang="en-US" b="1" dirty="0"/>
              <a:t>Constraints</a:t>
            </a:r>
            <a:r>
              <a:rPr lang="en-US" dirty="0"/>
              <a:t> are, in a decision, the restrictions placed on potential solutions to a problem.</a:t>
            </a:r>
          </a:p>
        </p:txBody>
      </p:sp>
      <p:pic>
        <p:nvPicPr>
          <p:cNvPr id="10957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1" name="Title 10"/>
          <p:cNvSpPr>
            <a:spLocks noGrp="1"/>
          </p:cNvSpPr>
          <p:nvPr>
            <p:ph type="title"/>
          </p:nvPr>
        </p:nvSpPr>
        <p:spPr/>
        <p:txBody>
          <a:bodyPr/>
          <a:lstStyle/>
          <a:p>
            <a:pPr marL="342900" eaLnBrk="1" hangingPunct="1"/>
            <a:r>
              <a:rPr lang="en-US" sz="3200" b="1" dirty="0">
                <a:solidFill>
                  <a:srgbClr val="A50532"/>
                </a:solidFill>
              </a:rPr>
              <a:t>STEP 1: DEFINE THE PROBLEM</a:t>
            </a:r>
            <a:br>
              <a:rPr lang="en-US" sz="3200" b="1" dirty="0">
                <a:solidFill>
                  <a:srgbClr val="A50532"/>
                </a:solidFill>
              </a:rPr>
            </a:br>
            <a:r>
              <a:rPr lang="en-US" sz="2400" b="1" dirty="0">
                <a:solidFill>
                  <a:srgbClr val="A50532"/>
                </a:solidFill>
              </a:rPr>
              <a:t>SET THE RESEARCH OBJECTIVES </a:t>
            </a:r>
            <a:r>
              <a:rPr lang="en-US" sz="1800" b="1" dirty="0">
                <a:solidFill>
                  <a:srgbClr val="A50532"/>
                </a:solidFill>
              </a:rPr>
              <a:t>(1 of 2)</a:t>
            </a:r>
            <a:endParaRPr lang="en-US" sz="1800" dirty="0"/>
          </a:p>
        </p:txBody>
      </p:sp>
      <p:sp>
        <p:nvSpPr>
          <p:cNvPr id="12" name="Content Placeholder 11"/>
          <p:cNvSpPr>
            <a:spLocks noGrp="1"/>
          </p:cNvSpPr>
          <p:nvPr>
            <p:ph idx="1"/>
          </p:nvPr>
        </p:nvSpPr>
        <p:spPr>
          <a:xfrm>
            <a:off x="457200" y="1600200"/>
            <a:ext cx="4128052" cy="4525963"/>
          </a:xfrm>
        </p:spPr>
        <p:txBody>
          <a:bodyPr/>
          <a:lstStyle/>
          <a:p>
            <a:r>
              <a:rPr lang="en-US" b="1" dirty="0"/>
              <a:t>Set the Research Objectives</a:t>
            </a:r>
          </a:p>
          <a:p>
            <a:r>
              <a:rPr lang="en-US" b="1" dirty="0"/>
              <a:t>Have a Clear Research Purpose</a:t>
            </a:r>
            <a:endParaRPr lang="en-US" b="1" dirty="0">
              <a:solidFill>
                <a:srgbClr val="2C455E"/>
              </a:solidFill>
            </a:endParaRPr>
          </a:p>
          <a:p>
            <a:r>
              <a:rPr lang="en-US" b="1" dirty="0"/>
              <a:t>Identify Possible Marketing Actions</a:t>
            </a:r>
            <a:endParaRPr lang="en-US" dirty="0"/>
          </a:p>
        </p:txBody>
      </p:sp>
      <p:grpSp>
        <p:nvGrpSpPr>
          <p:cNvPr id="9" name="Group 8" descr="Click for the Lego EV3 Mindstorms video."/>
          <p:cNvGrpSpPr/>
          <p:nvPr/>
        </p:nvGrpSpPr>
        <p:grpSpPr>
          <a:xfrm>
            <a:off x="6163142" y="5708215"/>
            <a:ext cx="2547747" cy="923330"/>
            <a:chOff x="6163142" y="5708215"/>
            <a:chExt cx="2547747" cy="923330"/>
          </a:xfrm>
        </p:grpSpPr>
        <p:pic>
          <p:nvPicPr>
            <p:cNvPr id="25619" name="Picture 1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376" y="5724939"/>
              <a:ext cx="798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63142" y="5708215"/>
              <a:ext cx="1492717" cy="923330"/>
            </a:xfrm>
            <a:prstGeom prst="rect">
              <a:avLst/>
            </a:prstGeom>
            <a:noFill/>
          </p:spPr>
          <p:txBody>
            <a:bodyPr wrap="none" rtlCol="0">
              <a:spAutoFit/>
            </a:bodyPr>
            <a:lstStyle/>
            <a:p>
              <a:pPr algn="ctr"/>
              <a:r>
                <a:rPr lang="en-US" sz="1800" b="1" dirty="0"/>
                <a:t>Lego EV3 </a:t>
              </a:r>
            </a:p>
            <a:p>
              <a:pPr algn="ctr"/>
              <a:r>
                <a:rPr lang="en-US" sz="1800" b="1" dirty="0"/>
                <a:t>Mindstorms</a:t>
              </a:r>
            </a:p>
            <a:p>
              <a:pPr algn="ctr"/>
              <a:r>
                <a:rPr lang="en-US" sz="1800" b="1" dirty="0"/>
                <a:t>Video</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399" y="2104571"/>
            <a:ext cx="2981036" cy="2739572"/>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Data</a:t>
            </a:r>
            <a:endParaRPr lang="en-US" dirty="0"/>
          </a:p>
        </p:txBody>
      </p:sp>
      <p:sp>
        <p:nvSpPr>
          <p:cNvPr id="3" name="Content Placeholder 2"/>
          <p:cNvSpPr>
            <a:spLocks noGrp="1"/>
          </p:cNvSpPr>
          <p:nvPr>
            <p:ph idx="1"/>
          </p:nvPr>
        </p:nvSpPr>
        <p:spPr>
          <a:xfrm>
            <a:off x="457200" y="1600201"/>
            <a:ext cx="8229600" cy="3746500"/>
          </a:xfrm>
        </p:spPr>
        <p:txBody>
          <a:bodyPr/>
          <a:lstStyle/>
          <a:p>
            <a:pPr marL="0" indent="0">
              <a:buNone/>
            </a:pPr>
            <a:r>
              <a:rPr lang="en-US" b="1" dirty="0"/>
              <a:t>Data </a:t>
            </a:r>
            <a:r>
              <a:rPr lang="en-US" dirty="0"/>
              <a:t>are the facts and figures related to the project that are divided into two main parts: secondary data and primary data.</a:t>
            </a:r>
          </a:p>
        </p:txBody>
      </p:sp>
      <p:pic>
        <p:nvPicPr>
          <p:cNvPr id="11162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36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b="1" dirty="0">
                <a:solidFill>
                  <a:srgbClr val="A50532"/>
                </a:solidFill>
              </a:rPr>
              <a:t>Secondary Data</a:t>
            </a:r>
            <a:endParaRPr lang="en-US" dirty="0"/>
          </a:p>
        </p:txBody>
      </p:sp>
      <p:sp>
        <p:nvSpPr>
          <p:cNvPr id="6" name="Content Placeholder 5"/>
          <p:cNvSpPr>
            <a:spLocks noGrp="1"/>
          </p:cNvSpPr>
          <p:nvPr>
            <p:ph idx="1"/>
          </p:nvPr>
        </p:nvSpPr>
        <p:spPr>
          <a:xfrm>
            <a:off x="457200" y="1600201"/>
            <a:ext cx="8229600" cy="3733800"/>
          </a:xfrm>
        </p:spPr>
        <p:txBody>
          <a:bodyPr/>
          <a:lstStyle/>
          <a:p>
            <a:pPr marL="0" indent="0">
              <a:buNone/>
            </a:pPr>
            <a:r>
              <a:rPr lang="en-US" b="1" dirty="0"/>
              <a:t>Secondary data</a:t>
            </a:r>
            <a:r>
              <a:rPr lang="en-US" dirty="0"/>
              <a:t> are the facts and figures that have already been recorded prior to the project at hand.</a:t>
            </a:r>
          </a:p>
        </p:txBody>
      </p:sp>
      <p:pic>
        <p:nvPicPr>
          <p:cNvPr id="11366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57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Primary Data</a:t>
            </a:r>
            <a:endParaRPr lang="en-US" dirty="0"/>
          </a:p>
        </p:txBody>
      </p:sp>
      <p:sp>
        <p:nvSpPr>
          <p:cNvPr id="3" name="Content Placeholder 2"/>
          <p:cNvSpPr>
            <a:spLocks noGrp="1"/>
          </p:cNvSpPr>
          <p:nvPr>
            <p:ph idx="1"/>
          </p:nvPr>
        </p:nvSpPr>
        <p:spPr>
          <a:xfrm>
            <a:off x="457200" y="1600201"/>
            <a:ext cx="8229600" cy="3721100"/>
          </a:xfrm>
        </p:spPr>
        <p:txBody>
          <a:bodyPr/>
          <a:lstStyle/>
          <a:p>
            <a:pPr marL="0" indent="0">
              <a:buNone/>
            </a:pPr>
            <a:r>
              <a:rPr lang="en-US" b="1" dirty="0"/>
              <a:t>Primary data</a:t>
            </a:r>
            <a:r>
              <a:rPr lang="en-US" dirty="0"/>
              <a:t> are the facts and figures that are newly collected for the project.</a:t>
            </a:r>
          </a:p>
        </p:txBody>
      </p:sp>
      <p:pic>
        <p:nvPicPr>
          <p:cNvPr id="11571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77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b="1" dirty="0">
                <a:solidFill>
                  <a:srgbClr val="A50532"/>
                </a:solidFill>
              </a:rPr>
              <a:t>Observational Data</a:t>
            </a:r>
            <a:endParaRPr lang="en-US" dirty="0"/>
          </a:p>
        </p:txBody>
      </p:sp>
      <p:sp>
        <p:nvSpPr>
          <p:cNvPr id="5" name="Content Placeholder 4"/>
          <p:cNvSpPr>
            <a:spLocks noGrp="1"/>
          </p:cNvSpPr>
          <p:nvPr>
            <p:ph idx="1"/>
          </p:nvPr>
        </p:nvSpPr>
        <p:spPr>
          <a:xfrm>
            <a:off x="457200" y="1600201"/>
            <a:ext cx="8229600" cy="3733800"/>
          </a:xfrm>
        </p:spPr>
        <p:txBody>
          <a:bodyPr/>
          <a:lstStyle/>
          <a:p>
            <a:pPr marL="0" indent="0">
              <a:buNone/>
            </a:pPr>
            <a:r>
              <a:rPr lang="en-US" b="1" dirty="0"/>
              <a:t>Observational data</a:t>
            </a:r>
            <a:r>
              <a:rPr lang="en-US" dirty="0"/>
              <a:t> are the facts and figures obtained by watching, either mechanically or in person, how people actually behave.</a:t>
            </a:r>
          </a:p>
        </p:txBody>
      </p:sp>
      <p:pic>
        <p:nvPicPr>
          <p:cNvPr id="11776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r>
              <a:rPr lang="en-US" b="1" dirty="0">
                <a:solidFill>
                  <a:srgbClr val="A50532"/>
                </a:solidFill>
              </a:rPr>
              <a:t>Questionnaire Data</a:t>
            </a:r>
            <a:endParaRPr lang="en-US" dirty="0"/>
          </a:p>
        </p:txBody>
      </p:sp>
      <p:sp>
        <p:nvSpPr>
          <p:cNvPr id="6" name="Content Placeholder 5"/>
          <p:cNvSpPr>
            <a:spLocks noGrp="1"/>
          </p:cNvSpPr>
          <p:nvPr>
            <p:ph idx="1"/>
          </p:nvPr>
        </p:nvSpPr>
        <p:spPr>
          <a:xfrm>
            <a:off x="457200" y="1600201"/>
            <a:ext cx="8229600" cy="3657600"/>
          </a:xfrm>
        </p:spPr>
        <p:txBody>
          <a:bodyPr/>
          <a:lstStyle/>
          <a:p>
            <a:pPr marL="0" indent="0">
              <a:buNone/>
            </a:pPr>
            <a:r>
              <a:rPr lang="en-US" b="1" dirty="0"/>
              <a:t>Questionnaire data</a:t>
            </a:r>
            <a:r>
              <a:rPr lang="en-US" dirty="0"/>
              <a:t> are the facts and figures obtained by asking people about their attitudes, awareness, intentions, and behaviors.</a:t>
            </a:r>
          </a:p>
        </p:txBody>
      </p:sp>
      <p:pic>
        <p:nvPicPr>
          <p:cNvPr id="11981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218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b="1" dirty="0">
                <a:solidFill>
                  <a:srgbClr val="A50532"/>
                </a:solidFill>
              </a:rPr>
              <a:t>Information Technology</a:t>
            </a:r>
            <a:endParaRPr lang="en-US" dirty="0"/>
          </a:p>
        </p:txBody>
      </p:sp>
      <p:sp>
        <p:nvSpPr>
          <p:cNvPr id="8" name="Content Placeholder 7"/>
          <p:cNvSpPr>
            <a:spLocks noGrp="1"/>
          </p:cNvSpPr>
          <p:nvPr>
            <p:ph idx="1"/>
          </p:nvPr>
        </p:nvSpPr>
        <p:spPr>
          <a:xfrm>
            <a:off x="457200" y="1600201"/>
            <a:ext cx="8229600" cy="3670300"/>
          </a:xfrm>
        </p:spPr>
        <p:txBody>
          <a:bodyPr/>
          <a:lstStyle/>
          <a:p>
            <a:pPr marL="0" indent="0">
              <a:buNone/>
            </a:pPr>
            <a:r>
              <a:rPr lang="en-US" b="1" dirty="0"/>
              <a:t>Information technology </a:t>
            </a:r>
            <a:r>
              <a:rPr lang="en-US" dirty="0"/>
              <a:t>involves operating computer networks that can store and process data.</a:t>
            </a:r>
          </a:p>
        </p:txBody>
      </p:sp>
      <p:pic>
        <p:nvPicPr>
          <p:cNvPr id="1218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eaLnBrk="1" hangingPunct="1">
              <a:lnSpc>
                <a:spcPct val="85000"/>
              </a:lnSpc>
              <a:spcBef>
                <a:spcPct val="30000"/>
              </a:spcBef>
              <a:defRPr/>
            </a:pPr>
            <a:endParaRPr lang="en-US" sz="2000" b="1" dirty="0">
              <a:cs typeface="+mn-cs"/>
            </a:endParaRPr>
          </a:p>
        </p:txBody>
      </p:sp>
      <p:pic>
        <p:nvPicPr>
          <p:cNvPr id="1259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b="1" dirty="0">
                <a:solidFill>
                  <a:srgbClr val="A50532"/>
                </a:solidFill>
              </a:rPr>
              <a:t>Sales Forecast</a:t>
            </a:r>
            <a:endParaRPr lang="en-US" dirty="0"/>
          </a:p>
        </p:txBody>
      </p:sp>
      <p:sp>
        <p:nvSpPr>
          <p:cNvPr id="3" name="Content Placeholder 2"/>
          <p:cNvSpPr>
            <a:spLocks noGrp="1"/>
          </p:cNvSpPr>
          <p:nvPr>
            <p:ph idx="1"/>
          </p:nvPr>
        </p:nvSpPr>
        <p:spPr>
          <a:xfrm>
            <a:off x="457200" y="1600201"/>
            <a:ext cx="8229600" cy="3797300"/>
          </a:xfrm>
        </p:spPr>
        <p:txBody>
          <a:bodyPr/>
          <a:lstStyle/>
          <a:p>
            <a:pPr marL="0" indent="0">
              <a:buNone/>
            </a:pPr>
            <a:r>
              <a:rPr lang="en-US" dirty="0"/>
              <a:t>A </a:t>
            </a:r>
            <a:r>
              <a:rPr lang="en-US" b="1" dirty="0"/>
              <a:t>sales forecast </a:t>
            </a:r>
            <a:r>
              <a:rPr lang="en-US" dirty="0"/>
              <a:t>consists of the total sales of a product that a firm expects to sell during a specified time period under specified environmental conditions and its own marketing efforts.</a:t>
            </a:r>
          </a:p>
        </p:txBody>
      </p:sp>
      <p:pic>
        <p:nvPicPr>
          <p:cNvPr id="1259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1</a:t>
            </a:r>
            <a:r>
              <a:rPr lang="en-US" sz="2800" b="1" dirty="0"/>
              <a:t>  Five-step marketing research approach leading to marketing actions</a:t>
            </a:r>
            <a:endParaRPr lang="en-US" sz="2800" dirty="0"/>
          </a:p>
        </p:txBody>
      </p:sp>
      <p:sp>
        <p:nvSpPr>
          <p:cNvPr id="3" name="Content Placeholder 2"/>
          <p:cNvSpPr>
            <a:spLocks noGrp="1"/>
          </p:cNvSpPr>
          <p:nvPr>
            <p:ph idx="1"/>
          </p:nvPr>
        </p:nvSpPr>
        <p:spPr>
          <a:xfrm>
            <a:off x="457200" y="1244600"/>
            <a:ext cx="8229600" cy="5308600"/>
          </a:xfrm>
        </p:spPr>
        <p:txBody>
          <a:bodyPr/>
          <a:lstStyle/>
          <a:p>
            <a:pPr marL="0" indent="0">
              <a:buNone/>
            </a:pPr>
            <a:r>
              <a:rPr lang="en-US" sz="2000" dirty="0"/>
              <a:t>Step 1 define the problem. Set research objectives. Identify possible marketing actions.</a:t>
            </a:r>
          </a:p>
          <a:p>
            <a:pPr marL="0" indent="0">
              <a:buNone/>
            </a:pPr>
            <a:r>
              <a:rPr lang="en-US" sz="2000" dirty="0"/>
              <a:t>Step 2 develop the research plan. Specify constraints. Identify data needed for marketing actions. Determine how to collect data.</a:t>
            </a:r>
          </a:p>
          <a:p>
            <a:pPr marL="0" indent="0">
              <a:buNone/>
            </a:pPr>
            <a:r>
              <a:rPr lang="en-US" sz="2000" dirty="0"/>
              <a:t>Step 3 collect relevant information. Obtain secondary data. Obtain primary data.</a:t>
            </a:r>
          </a:p>
          <a:p>
            <a:pPr marL="0" indent="0">
              <a:buNone/>
            </a:pPr>
            <a:r>
              <a:rPr lang="en-US" sz="2000" dirty="0"/>
              <a:t>Step 4 develop findings. Analyze the data present. Present the findings.</a:t>
            </a:r>
          </a:p>
          <a:p>
            <a:pPr marL="0" indent="0">
              <a:buNone/>
            </a:pPr>
            <a:r>
              <a:rPr lang="en-US" sz="2000" dirty="0"/>
              <a:t>Step 5 take marketing actions. Make action recommendations. Implement action recommendations. Evaluate results.</a:t>
            </a:r>
          </a:p>
          <a:p>
            <a:pPr marL="0" indent="0">
              <a:buNone/>
            </a:pPr>
            <a:r>
              <a:rPr lang="en-US" sz="2000" dirty="0"/>
              <a:t>Each step also utilizes feedback to learn lessons for future research.</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2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2</a:t>
            </a:r>
            <a:r>
              <a:rPr lang="en-US" sz="2800" b="1" dirty="0"/>
              <a:t>  Types of marketing information</a:t>
            </a:r>
            <a:endParaRPr lang="en-US" sz="2800" dirty="0"/>
          </a:p>
        </p:txBody>
      </p:sp>
      <p:sp>
        <p:nvSpPr>
          <p:cNvPr id="3" name="Content Placeholder 2"/>
          <p:cNvSpPr>
            <a:spLocks noGrp="1"/>
          </p:cNvSpPr>
          <p:nvPr>
            <p:ph idx="1"/>
          </p:nvPr>
        </p:nvSpPr>
        <p:spPr/>
        <p:txBody>
          <a:bodyPr/>
          <a:lstStyle/>
          <a:p>
            <a:pPr marL="0" indent="0">
              <a:buNone/>
            </a:pPr>
            <a:r>
              <a:rPr lang="en-US" sz="1800" dirty="0"/>
              <a:t>Data (facts and figures pertinent to the project) divides into two data branches. The first data branch is primary data (facts and figures newly collected for the project). This further breaks down into three types of data:</a:t>
            </a:r>
          </a:p>
          <a:p>
            <a:pPr marL="0" indent="0">
              <a:buNone/>
            </a:pPr>
            <a:r>
              <a:rPr lang="en-US" sz="1800" dirty="0"/>
              <a:t>1. Observational data (watching people). Mechanical methods. Personal methods. Neuromarketing methods.</a:t>
            </a:r>
          </a:p>
          <a:p>
            <a:pPr marL="0" indent="0">
              <a:buNone/>
            </a:pPr>
            <a:r>
              <a:rPr lang="en-US" sz="1800" dirty="0"/>
              <a:t>2. Questionnaire data (asking people). Idea generation methods. Idea evaluation methods.</a:t>
            </a:r>
          </a:p>
          <a:p>
            <a:pPr marL="0" indent="0">
              <a:buNone/>
            </a:pPr>
            <a:r>
              <a:rPr lang="en-US" sz="1800" dirty="0"/>
              <a:t>3. Other sources of data. Social media. Panels and experiments. Information technology. Data mining.</a:t>
            </a:r>
          </a:p>
          <a:p>
            <a:pPr marL="0" indent="0">
              <a:buNone/>
            </a:pPr>
            <a:r>
              <a:rPr lang="en-US" sz="1800" dirty="0"/>
              <a:t>The second data branch is secondary data (facts and figures already recorded prior to the project). This further breaks down into two types of data:</a:t>
            </a:r>
          </a:p>
          <a:p>
            <a:pPr marL="0" indent="0">
              <a:buNone/>
            </a:pPr>
            <a:r>
              <a:rPr lang="en-US" sz="1800" dirty="0"/>
              <a:t>1. Internal data (inside the firm). Inputs (budgets, financial statements, sales call reports). Outcomes (actual sales and customer communications).</a:t>
            </a:r>
          </a:p>
          <a:p>
            <a:pPr marL="0" indent="0">
              <a:buNone/>
            </a:pPr>
            <a:r>
              <a:rPr lang="en-US" sz="1800" dirty="0"/>
              <a:t>2. External data (outside the firm). U.S. Census reports. Trade association studies. Business periodicals. Internet-based reports.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3 </a:t>
            </a:r>
            <a:r>
              <a:rPr lang="en-US" sz="2400" b="1" dirty="0">
                <a:solidFill>
                  <a:srgbClr val="A50532"/>
                </a:solidFill>
              </a:rPr>
              <a:t>STEP 3: COLLECT RELEVANT DATA SECONDARY DATA (1 of 5)</a:t>
            </a:r>
            <a:endParaRPr lang="en-US" sz="2400" dirty="0"/>
          </a:p>
        </p:txBody>
      </p:sp>
      <p:sp>
        <p:nvSpPr>
          <p:cNvPr id="3" name="Content Placeholder 2"/>
          <p:cNvSpPr>
            <a:spLocks noGrp="1"/>
          </p:cNvSpPr>
          <p:nvPr>
            <p:ph idx="1"/>
          </p:nvPr>
        </p:nvSpPr>
        <p:spPr/>
        <p:txBody>
          <a:bodyPr/>
          <a:lstStyle/>
          <a:p>
            <a:pPr marL="0" indent="0">
              <a:buNone/>
            </a:pPr>
            <a:r>
              <a:rPr lang="en-US" dirty="0"/>
              <a:t>The two aspects of internal data (inside the firm) are inputs (budgets, financial statements, sales call reports) and outcomes (actual sales and customer communications).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0" name="Title 9"/>
          <p:cNvSpPr>
            <a:spLocks noGrp="1"/>
          </p:cNvSpPr>
          <p:nvPr>
            <p:ph type="title"/>
          </p:nvPr>
        </p:nvSpPr>
        <p:spPr/>
        <p:txBody>
          <a:bodyPr/>
          <a:lstStyle/>
          <a:p>
            <a:pPr marL="342900" eaLnBrk="1" hangingPunct="1"/>
            <a:r>
              <a:rPr lang="en-US" sz="3200" b="1" dirty="0">
                <a:solidFill>
                  <a:srgbClr val="A50532"/>
                </a:solidFill>
              </a:rPr>
              <a:t>STEP 1: DEFINE THE PROBLEM</a:t>
            </a:r>
            <a:br>
              <a:rPr lang="en-US" sz="3200" b="1" dirty="0">
                <a:solidFill>
                  <a:srgbClr val="A50532"/>
                </a:solidFill>
              </a:rPr>
            </a:br>
            <a:r>
              <a:rPr lang="en-US" sz="2400" b="1" dirty="0">
                <a:solidFill>
                  <a:srgbClr val="A50532"/>
                </a:solidFill>
              </a:rPr>
              <a:t>SET THE RESEARCH OBJECTIVES </a:t>
            </a:r>
            <a:r>
              <a:rPr lang="en-US" sz="1800" b="1" dirty="0">
                <a:solidFill>
                  <a:srgbClr val="A50532"/>
                </a:solidFill>
              </a:rPr>
              <a:t>(2 of 2)</a:t>
            </a:r>
            <a:endParaRPr lang="en-US" sz="1800" dirty="0"/>
          </a:p>
        </p:txBody>
      </p:sp>
      <p:sp>
        <p:nvSpPr>
          <p:cNvPr id="11" name="Content Placeholder 10"/>
          <p:cNvSpPr>
            <a:spLocks noGrp="1"/>
          </p:cNvSpPr>
          <p:nvPr>
            <p:ph idx="1"/>
          </p:nvPr>
        </p:nvSpPr>
        <p:spPr/>
        <p:txBody>
          <a:bodyPr/>
          <a:lstStyle/>
          <a:p>
            <a:r>
              <a:rPr lang="en-US" b="1" dirty="0">
                <a:solidFill>
                  <a:srgbClr val="0064FF"/>
                </a:solidFill>
                <a:hlinkClick r:id="rId3" action="ppaction://hlinksldjump"/>
              </a:rPr>
              <a:t>Measures of Success</a:t>
            </a:r>
            <a:endParaRPr lang="en-US" b="1" dirty="0"/>
          </a:p>
          <a:p>
            <a:pPr lvl="1"/>
            <a:endParaRPr lang="en-US" b="1" dirty="0"/>
          </a:p>
          <a:p>
            <a:pPr lvl="1"/>
            <a:r>
              <a:rPr lang="en-US" b="1" dirty="0"/>
              <a:t>Measure of Success: Playtime</a:t>
            </a:r>
          </a:p>
          <a:p>
            <a:pPr lvl="2"/>
            <a:r>
              <a:rPr lang="en-US" b="1" dirty="0"/>
              <a:t>Children Spend More Time Playing with New Design</a:t>
            </a:r>
            <a:endParaRPr lang="en-US" dirty="0"/>
          </a:p>
          <a:p>
            <a:pPr lvl="1"/>
            <a:r>
              <a:rPr lang="en-US" b="1" dirty="0"/>
              <a:t>Possible Marketing Actions</a:t>
            </a:r>
            <a:endParaRPr lang="en-US" dirty="0"/>
          </a:p>
          <a:p>
            <a:pPr lvl="2"/>
            <a:r>
              <a:rPr lang="en-US" b="1" dirty="0"/>
              <a:t>Introduce New Design</a:t>
            </a:r>
          </a:p>
          <a:p>
            <a:pPr lvl="2"/>
            <a:r>
              <a:rPr lang="en-US" b="1" dirty="0"/>
              <a:t>Drop Old Design</a:t>
            </a:r>
            <a:endParaRPr lang="en-US"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 </a:t>
            </a:r>
            <a:r>
              <a:rPr lang="en-US" sz="2400" b="1" dirty="0">
                <a:solidFill>
                  <a:srgbClr val="A50532"/>
                </a:solidFill>
              </a:rPr>
              <a:t>STEP 3: COLLECT RELEVANT DATA SECONDARY DATA (2 of 5)</a:t>
            </a:r>
            <a:endParaRPr lang="en-US" sz="2400" dirty="0"/>
          </a:p>
        </p:txBody>
      </p:sp>
      <p:sp>
        <p:nvSpPr>
          <p:cNvPr id="3" name="Content Placeholder 2"/>
          <p:cNvSpPr>
            <a:spLocks noGrp="1"/>
          </p:cNvSpPr>
          <p:nvPr>
            <p:ph idx="1"/>
          </p:nvPr>
        </p:nvSpPr>
        <p:spPr/>
        <p:txBody>
          <a:bodyPr/>
          <a:lstStyle/>
          <a:p>
            <a:pPr marL="0" indent="0">
              <a:buNone/>
            </a:pPr>
            <a:r>
              <a:rPr lang="en-US" dirty="0"/>
              <a:t>The types of external data (outside the firm) are: U.S. census reports, trade association studies, business periodicals, and Internet-based reports.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5 </a:t>
            </a:r>
            <a:r>
              <a:rPr lang="en-US" sz="3200" dirty="0">
                <a:solidFill>
                  <a:srgbClr val="7493E2"/>
                </a:solidFill>
                <a:effectLst>
                  <a:outerShdw blurRad="38100" dist="38100" dir="2700000" algn="tl">
                    <a:srgbClr val="DDDDDD"/>
                  </a:outerShdw>
                </a:effectLst>
              </a:rPr>
              <a:t>FIGURE </a:t>
            </a:r>
            <a:r>
              <a:rPr lang="fi-FI" sz="3200" dirty="0">
                <a:solidFill>
                  <a:srgbClr val="7493E2"/>
                </a:solidFill>
                <a:effectLst>
                  <a:outerShdw blurRad="38100" dist="38100" dir="2700000" algn="tl">
                    <a:srgbClr val="DDDDDD"/>
                  </a:outerShdw>
                </a:effectLst>
              </a:rPr>
              <a:t>7-</a:t>
            </a:r>
            <a:r>
              <a:rPr lang="en-US" sz="3200" dirty="0">
                <a:solidFill>
                  <a:srgbClr val="7493E2"/>
                </a:solidFill>
                <a:effectLst>
                  <a:outerShdw blurRad="38100" dist="38100" dir="2700000" algn="tl">
                    <a:srgbClr val="DDDDDD"/>
                  </a:outerShdw>
                </a:effectLst>
              </a:rPr>
              <a:t>4A</a:t>
            </a:r>
            <a:r>
              <a:rPr lang="en-US" sz="3200" b="1" dirty="0"/>
              <a:t>  Different types of questions in a sample Wendy’</a:t>
            </a:r>
            <a:r>
              <a:rPr lang="en-US" altLang="ja-JP" sz="3200" b="1" dirty="0"/>
              <a:t>s survey (Q1 – Q5)</a:t>
            </a:r>
            <a:endParaRPr lang="en-US" sz="3200" dirty="0"/>
          </a:p>
        </p:txBody>
      </p:sp>
      <p:sp>
        <p:nvSpPr>
          <p:cNvPr id="3" name="Content Placeholder 2"/>
          <p:cNvSpPr>
            <a:spLocks noGrp="1"/>
          </p:cNvSpPr>
          <p:nvPr>
            <p:ph idx="1"/>
          </p:nvPr>
        </p:nvSpPr>
        <p:spPr>
          <a:xfrm>
            <a:off x="457200" y="1510748"/>
            <a:ext cx="8229600" cy="5042452"/>
          </a:xfrm>
        </p:spPr>
        <p:txBody>
          <a:bodyPr/>
          <a:lstStyle/>
          <a:p>
            <a:pPr marL="0" indent="0">
              <a:buNone/>
            </a:pPr>
            <a:r>
              <a:rPr lang="en-US" sz="1400" dirty="0"/>
              <a:t>1. What things are most important to you when you decide to eat out at a fast-food restaurant?</a:t>
            </a:r>
          </a:p>
          <a:p>
            <a:pPr marL="0" indent="0">
              <a:buNone/>
            </a:pPr>
            <a:r>
              <a:rPr lang="en-US" sz="1400" dirty="0"/>
              <a:t>2. Have you eaten at a fast-food restaurant in the past month? Yes. No.</a:t>
            </a:r>
          </a:p>
          <a:p>
            <a:pPr marL="0" indent="0">
              <a:buNone/>
            </a:pPr>
            <a:r>
              <a:rPr lang="en-US" sz="1400" dirty="0"/>
              <a:t>3.  If you answered yes to question 2, how often do you eat at a fast-food restaurant? Once a week or more. 2 to 3 times a month. Once a month or less.</a:t>
            </a:r>
          </a:p>
          <a:p>
            <a:pPr marL="0" indent="0">
              <a:buNone/>
            </a:pPr>
            <a:r>
              <a:rPr lang="en-US" sz="1400" dirty="0"/>
              <a:t>4. How important is it to you that a fast-food restaurant satisfies you on the following characteristics? Check the response that describes your feelings for each characteristic listed.</a:t>
            </a:r>
          </a:p>
          <a:p>
            <a:pPr marL="0" indent="0">
              <a:buNone/>
            </a:pPr>
            <a:r>
              <a:rPr lang="en-US" sz="1400" dirty="0"/>
              <a:t>Taste of food, cleanliness, price, variety of menu.</a:t>
            </a:r>
          </a:p>
          <a:p>
            <a:pPr marL="0" indent="0">
              <a:buNone/>
            </a:pPr>
            <a:r>
              <a:rPr lang="en-US" sz="1400" dirty="0"/>
              <a:t>(a range is offered: very important, somewhat important, unimportant, somewhat unimportant, very unimportant. These are to be used as answers in response to the characteristics).</a:t>
            </a:r>
          </a:p>
          <a:p>
            <a:pPr marL="0" indent="0">
              <a:buNone/>
            </a:pPr>
            <a:r>
              <a:rPr lang="en-US" sz="1400" dirty="0"/>
              <a:t>5. For each of the characteristics listed below, check the space on the scale that describes how you feel about Wendy's Mark an X on only one of the five spaces for each characteristic listed.</a:t>
            </a:r>
          </a:p>
          <a:p>
            <a:pPr marL="0" indent="0">
              <a:buNone/>
            </a:pPr>
            <a:r>
              <a:rPr lang="en-US" sz="1400" dirty="0"/>
              <a:t>Taste of food (five blank spaces sit between the word "tasty" and the words "not tasty").</a:t>
            </a:r>
          </a:p>
          <a:p>
            <a:pPr marL="0" indent="0">
              <a:buNone/>
            </a:pPr>
            <a:r>
              <a:rPr lang="en-US" sz="1400" dirty="0"/>
              <a:t>Cleanliness (five blank spaces sit between the word "clean" and the word "dirty").</a:t>
            </a:r>
          </a:p>
          <a:p>
            <a:pPr marL="0" indent="0">
              <a:buNone/>
            </a:pPr>
            <a:r>
              <a:rPr lang="en-US" sz="1400" dirty="0"/>
              <a:t>Price (five blank spaces sit between the word "inexpensive" and the word "expensive").</a:t>
            </a:r>
          </a:p>
          <a:p>
            <a:pPr marL="0" indent="0">
              <a:buNone/>
            </a:pPr>
            <a:r>
              <a:rPr lang="en-US" sz="1400" dirty="0"/>
              <a:t>Variety of menu (five blank spaces sit between the word "broad" and the word "narrow").</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(Q3)</a:t>
            </a:r>
            <a:r>
              <a:rPr lang="en-US" sz="2800" b="1" dirty="0"/>
              <a:t>  Sample Wendy’</a:t>
            </a:r>
            <a:r>
              <a:rPr lang="en-US" altLang="ja-JP" sz="2800" b="1" dirty="0"/>
              <a:t>s survey: Multiple choice question </a:t>
            </a:r>
            <a:endParaRPr lang="en-US" sz="2800" dirty="0"/>
          </a:p>
        </p:txBody>
      </p:sp>
      <p:sp>
        <p:nvSpPr>
          <p:cNvPr id="3" name="Content Placeholder 2"/>
          <p:cNvSpPr>
            <a:spLocks noGrp="1"/>
          </p:cNvSpPr>
          <p:nvPr>
            <p:ph idx="1"/>
          </p:nvPr>
        </p:nvSpPr>
        <p:spPr>
          <a:xfrm>
            <a:off x="457200" y="1282700"/>
            <a:ext cx="8229600" cy="5270500"/>
          </a:xfrm>
        </p:spPr>
        <p:txBody>
          <a:bodyPr/>
          <a:lstStyle/>
          <a:p>
            <a:pPr marL="0" indent="0">
              <a:buNone/>
            </a:pPr>
            <a:r>
              <a:rPr lang="en-US" dirty="0"/>
              <a:t>3.  If you answered yes to question 2, how often do you eat at a fast-food restaurant? Once a week or more. 2 to 3 times a month. Once a month or less.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7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(Q4)</a:t>
            </a:r>
            <a:r>
              <a:rPr lang="en-US" sz="2800" b="1" dirty="0"/>
              <a:t>  Sample Wendy’s</a:t>
            </a:r>
            <a:r>
              <a:rPr lang="en-US" altLang="ja-JP" sz="2800" b="1" dirty="0"/>
              <a:t> survey: Attitudinal question </a:t>
            </a:r>
            <a:endParaRPr lang="en-US" sz="28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4. How important is it to you that a fast-food restaurant satisfies you on the following characteristics? Check the response that describes your feelings for each characteristic listed.</a:t>
            </a:r>
          </a:p>
          <a:p>
            <a:pPr marL="0" indent="0">
              <a:buNone/>
            </a:pPr>
            <a:r>
              <a:rPr lang="en-US" dirty="0"/>
              <a:t>Taste of food, cleanliness, price, variety of menu.</a:t>
            </a:r>
          </a:p>
          <a:p>
            <a:pPr marL="0" indent="0">
              <a:buNone/>
            </a:pPr>
            <a:r>
              <a:rPr lang="en-US" dirty="0"/>
              <a:t>(A range is offered: very important, somewhat important, unimportant, somewhat unimportant, very unimportant. These are to be used as answers in response to the characteristics.)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8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4A (Q5)</a:t>
            </a:r>
            <a:r>
              <a:rPr lang="en-US" sz="2800" b="1" dirty="0"/>
              <a:t>  Sample Wendy’s</a:t>
            </a:r>
            <a:r>
              <a:rPr lang="en-US" altLang="ja-JP" sz="2800" b="1" dirty="0"/>
              <a:t> survey: Semantic differential scale question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dirty="0"/>
              <a:t>5. For each of the characteristics listed below, check the space on the scale that describes how you feel about Wendy's Mark an X on only one of the five spaces for each characteristic listed.</a:t>
            </a:r>
          </a:p>
          <a:p>
            <a:pPr marL="0" indent="0">
              <a:buNone/>
            </a:pPr>
            <a:r>
              <a:rPr lang="en-US" dirty="0"/>
              <a:t>Taste of food (five blank spaces sit between the word "tasty" and the words "not tasty").</a:t>
            </a:r>
          </a:p>
          <a:p>
            <a:pPr marL="0" indent="0">
              <a:buNone/>
            </a:pPr>
            <a:r>
              <a:rPr lang="en-US" dirty="0"/>
              <a:t>Cleanliness (five blank spaces sit between the word "clean" and the word "dirty").</a:t>
            </a:r>
          </a:p>
          <a:p>
            <a:pPr marL="0" indent="0">
              <a:buNone/>
            </a:pPr>
            <a:r>
              <a:rPr lang="en-US" dirty="0"/>
              <a:t>Price (five blank spaces sit between the word "inexpensive" and the word "expensive").</a:t>
            </a:r>
          </a:p>
          <a:p>
            <a:pPr marL="0" indent="0">
              <a:buNone/>
            </a:pPr>
            <a:r>
              <a:rPr lang="en-US" dirty="0"/>
              <a:t>Variety of menu (five blank spaces sit between the word "broad" and the word "narrow").</a:t>
            </a:r>
          </a:p>
        </p:txBody>
      </p:sp>
      <p:sp>
        <p:nvSpPr>
          <p:cNvPr id="4" name="Text Placeholder 3"/>
          <p:cNvSpPr>
            <a:spLocks noGrp="1"/>
          </p:cNvSpPr>
          <p:nvPr>
            <p:ph type="body" sz="quarter" idx="16"/>
          </p:nvPr>
        </p:nvSpPr>
        <p:spPr/>
        <p:txBody>
          <a:bodyPr/>
          <a:lstStyle/>
          <a:p>
            <a:r>
              <a:rPr lang="en-US" dirty="0">
                <a:hlinkClick r:id="rId3"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9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a:t>
            </a:r>
            <a:r>
              <a:rPr lang="en-US" sz="2800" b="1" dirty="0"/>
              <a:t>  Different types of questions in a sample Wendy’s</a:t>
            </a:r>
            <a:r>
              <a:rPr lang="en-US" altLang="ja-JP" sz="2800" b="1" dirty="0"/>
              <a:t> survey (Q6 – Q9)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sz="900" dirty="0"/>
              <a:t>6. Check the response that describes your agreement or disagreement with each statement listed below:</a:t>
            </a:r>
          </a:p>
          <a:p>
            <a:pPr marL="0" indent="0">
              <a:buNone/>
            </a:pPr>
            <a:r>
              <a:rPr lang="en-US" sz="900" dirty="0"/>
              <a:t>Adults like to take their families to fast-food restaurants (strongly agree, agree, don't know, disagree, strongly disagree).</a:t>
            </a:r>
          </a:p>
          <a:p>
            <a:pPr marL="0" indent="0">
              <a:buNone/>
            </a:pPr>
            <a:r>
              <a:rPr lang="en-US" sz="900" dirty="0"/>
              <a:t>Our children have a say in where the family chooses to eat (strongly agree, agree, don't know, disagree, strongly disagree).</a:t>
            </a:r>
          </a:p>
          <a:p>
            <a:pPr marL="0" indent="0">
              <a:buNone/>
            </a:pPr>
            <a:r>
              <a:rPr lang="en-US" sz="900" dirty="0"/>
              <a:t>7. How important are each of the following sources of information to you when selecting a fast-food restaurant at which to eat. Check one response for each source listed.</a:t>
            </a:r>
          </a:p>
          <a:p>
            <a:pPr marL="0" indent="0">
              <a:buNone/>
            </a:pPr>
            <a:r>
              <a:rPr lang="en-US" sz="900" dirty="0"/>
              <a:t>Television (very important, somewhat important, not at all important).</a:t>
            </a:r>
          </a:p>
          <a:p>
            <a:pPr marL="0" indent="0">
              <a:buNone/>
            </a:pPr>
            <a:r>
              <a:rPr lang="en-US" sz="900" dirty="0"/>
              <a:t>Newspapers (very important, somewhat important, not at all important).</a:t>
            </a:r>
          </a:p>
          <a:p>
            <a:pPr marL="0" indent="0">
              <a:buNone/>
            </a:pPr>
            <a:r>
              <a:rPr lang="en-US" sz="900" dirty="0"/>
              <a:t>Radio (very important, somewhat important, not at all important).</a:t>
            </a:r>
          </a:p>
          <a:p>
            <a:pPr marL="0" indent="0">
              <a:buNone/>
            </a:pPr>
            <a:r>
              <a:rPr lang="en-US" sz="900" dirty="0"/>
              <a:t>Billboards (very important, somewhat important, not at all important).</a:t>
            </a:r>
          </a:p>
          <a:p>
            <a:pPr marL="0" indent="0">
              <a:buNone/>
            </a:pPr>
            <a:r>
              <a:rPr lang="en-US" sz="900" dirty="0"/>
              <a:t>Internet (very important, somewhat important, not at all important).</a:t>
            </a:r>
          </a:p>
          <a:p>
            <a:pPr marL="0" indent="0">
              <a:buNone/>
            </a:pPr>
            <a:r>
              <a:rPr lang="en-US" sz="900" dirty="0"/>
              <a:t>Social networks (very important, somewhat important, not at all important).</a:t>
            </a:r>
          </a:p>
          <a:p>
            <a:pPr marL="0" indent="0">
              <a:buNone/>
            </a:pPr>
            <a:r>
              <a:rPr lang="en-US" sz="900" dirty="0"/>
              <a:t>8. How often do you eat out at each of the following fast-food restaurants? Check one response for each restaurant listed.</a:t>
            </a:r>
          </a:p>
          <a:p>
            <a:pPr marL="0" indent="0">
              <a:buNone/>
            </a:pPr>
            <a:r>
              <a:rPr lang="en-US" sz="900" dirty="0"/>
              <a:t>Burger King (once a week or more, 2 to 3 times a month, once a month or less).</a:t>
            </a:r>
          </a:p>
          <a:p>
            <a:pPr marL="0" indent="0">
              <a:buNone/>
            </a:pPr>
            <a:r>
              <a:rPr lang="en-US" sz="900" dirty="0"/>
              <a:t>McDonald's (once a week or more, 2 to 3 times a month, once a month or less).</a:t>
            </a:r>
          </a:p>
          <a:p>
            <a:pPr marL="0" indent="0">
              <a:buNone/>
            </a:pPr>
            <a:r>
              <a:rPr lang="en-US" sz="900" dirty="0"/>
              <a:t>Wendy's (once a week or more, 2 to 3 times a month, once a month or less).</a:t>
            </a:r>
          </a:p>
          <a:p>
            <a:pPr marL="0" indent="0">
              <a:buNone/>
            </a:pPr>
            <a:r>
              <a:rPr lang="en-US" sz="900" dirty="0"/>
              <a:t>9. As head of the household, please answer the following questions about you and your household. Check only on response for each question.</a:t>
            </a:r>
          </a:p>
          <a:p>
            <a:pPr marL="0" indent="0">
              <a:buNone/>
            </a:pPr>
            <a:r>
              <a:rPr lang="en-US" sz="900" dirty="0"/>
              <a:t>a. What is your gender? Male. Female.</a:t>
            </a:r>
          </a:p>
          <a:p>
            <a:pPr marL="0" indent="0">
              <a:buNone/>
            </a:pPr>
            <a:r>
              <a:rPr lang="en-US" sz="900" dirty="0"/>
              <a:t>b. What is your marital status? Single. Married. Other (widowed, divorced, etc.)</a:t>
            </a:r>
          </a:p>
          <a:p>
            <a:pPr marL="0" indent="0">
              <a:buNone/>
            </a:pPr>
            <a:r>
              <a:rPr lang="en-US" sz="900" dirty="0"/>
              <a:t>c. How many children under age 18 live in your home? 0. 1. 2. 3 or more.</a:t>
            </a:r>
          </a:p>
          <a:p>
            <a:pPr marL="0" indent="0">
              <a:buNone/>
            </a:pPr>
            <a:r>
              <a:rPr lang="en-US" sz="900" dirty="0"/>
              <a:t>d. What is your age? Under 25. 25-44. 45 or older.</a:t>
            </a:r>
          </a:p>
          <a:p>
            <a:pPr marL="0" indent="0">
              <a:buNone/>
            </a:pPr>
            <a:r>
              <a:rPr lang="en-US" sz="900" dirty="0"/>
              <a:t>e. What is your total annual individual or household income? Less than 15 thousand dollars. 15 thousand dollars to 49 thousand dollars. Over 49 thousand dollars.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10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(Q6)</a:t>
            </a:r>
            <a:r>
              <a:rPr lang="en-US" sz="2800" b="1" dirty="0"/>
              <a:t>  Sample Wendy’s</a:t>
            </a:r>
            <a:r>
              <a:rPr lang="en-US" altLang="ja-JP" sz="2800" b="1" dirty="0"/>
              <a:t> survey: Likert scale question </a:t>
            </a:r>
            <a:endParaRPr lang="en-US" sz="28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dirty="0"/>
              <a:t>6. Check the response that describes your agreement or disagreement with each statement listed below:</a:t>
            </a:r>
          </a:p>
          <a:p>
            <a:pPr marL="0" indent="0">
              <a:buNone/>
            </a:pPr>
            <a:r>
              <a:rPr lang="en-US" dirty="0"/>
              <a:t>Adults like to take their families to fast-food restaurants (strongly agree, agree, don't know, disagree, strongly disagree).</a:t>
            </a:r>
          </a:p>
          <a:p>
            <a:pPr marL="0" indent="0">
              <a:buNone/>
            </a:pPr>
            <a:r>
              <a:rPr lang="en-US" dirty="0"/>
              <a:t>Our children have a say in where the family chooses to eat (strongly agree, agree, don't know, disagree, strongly disagree).</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11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(Q7)</a:t>
            </a:r>
            <a:r>
              <a:rPr lang="en-US" sz="2800" b="1" dirty="0"/>
              <a:t>  Sample Wendy’s</a:t>
            </a:r>
            <a:r>
              <a:rPr lang="en-US" altLang="ja-JP" sz="2800" b="1" dirty="0"/>
              <a:t> survey: Media behavior question </a:t>
            </a:r>
            <a:endParaRPr lang="en-US" sz="2800" dirty="0"/>
          </a:p>
        </p:txBody>
      </p:sp>
      <p:sp>
        <p:nvSpPr>
          <p:cNvPr id="3" name="Content Placeholder 2"/>
          <p:cNvSpPr>
            <a:spLocks noGrp="1"/>
          </p:cNvSpPr>
          <p:nvPr>
            <p:ph idx="1"/>
          </p:nvPr>
        </p:nvSpPr>
        <p:spPr>
          <a:xfrm>
            <a:off x="457200" y="1257300"/>
            <a:ext cx="8229600" cy="5295900"/>
          </a:xfrm>
        </p:spPr>
        <p:txBody>
          <a:bodyPr/>
          <a:lstStyle/>
          <a:p>
            <a:pPr marL="0" indent="0">
              <a:buNone/>
            </a:pPr>
            <a:r>
              <a:rPr lang="en-US" sz="2000" dirty="0"/>
              <a:t>7. How important are each of the following sources of information to you when selecting a fast-food restaurant at which to eat. Check one response for each source listed.</a:t>
            </a:r>
          </a:p>
          <a:p>
            <a:pPr marL="0" indent="0">
              <a:buNone/>
            </a:pPr>
            <a:r>
              <a:rPr lang="en-US" sz="2000" dirty="0"/>
              <a:t>Television (very important, somewhat important, not at all important).</a:t>
            </a:r>
          </a:p>
          <a:p>
            <a:pPr marL="0" indent="0">
              <a:buNone/>
            </a:pPr>
            <a:r>
              <a:rPr lang="en-US" sz="2000" dirty="0"/>
              <a:t>Newspapers (very important, somewhat important, not at all important).</a:t>
            </a:r>
          </a:p>
          <a:p>
            <a:pPr marL="0" indent="0">
              <a:buNone/>
            </a:pPr>
            <a:r>
              <a:rPr lang="en-US" sz="2000" dirty="0"/>
              <a:t>Radio (very important, somewhat important, not at all important).</a:t>
            </a:r>
          </a:p>
          <a:p>
            <a:pPr marL="0" indent="0">
              <a:buNone/>
            </a:pPr>
            <a:r>
              <a:rPr lang="en-US" sz="2000" dirty="0"/>
              <a:t>Billboards (very important, somewhat important, not at all important).</a:t>
            </a:r>
          </a:p>
          <a:p>
            <a:pPr marL="0" indent="0">
              <a:buNone/>
            </a:pPr>
            <a:r>
              <a:rPr lang="en-US" sz="2000" dirty="0"/>
              <a:t>Internet (very important, somewhat important, not at all important).</a:t>
            </a:r>
          </a:p>
          <a:p>
            <a:pPr marL="0" indent="0">
              <a:buNone/>
            </a:pPr>
            <a:r>
              <a:rPr lang="en-US" sz="2000" dirty="0"/>
              <a:t>Social networks (very important, somewhat important, not at all important).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12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(Q8)</a:t>
            </a:r>
            <a:r>
              <a:rPr lang="en-US" sz="2800" b="1" dirty="0"/>
              <a:t>  Sample Wendy’s</a:t>
            </a:r>
            <a:r>
              <a:rPr lang="en-US" altLang="ja-JP" sz="2800" b="1" dirty="0"/>
              <a:t> survey: Usage behavior question </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dirty="0"/>
              <a:t>8. How often do you eat out at each of the following fast-food restaurants? Check one response for each restaurant listed.</a:t>
            </a:r>
          </a:p>
          <a:p>
            <a:pPr marL="0" indent="0">
              <a:buNone/>
            </a:pPr>
            <a:r>
              <a:rPr lang="en-US" dirty="0"/>
              <a:t>Burger King (once a week or more, 2 to 3 times a month, once a month or less).</a:t>
            </a:r>
          </a:p>
          <a:p>
            <a:pPr marL="0" indent="0">
              <a:buNone/>
            </a:pPr>
            <a:r>
              <a:rPr lang="en-US" dirty="0"/>
              <a:t>McDonald's (once a week or more, 2 to 3 times a month, once a month or less).</a:t>
            </a:r>
          </a:p>
          <a:p>
            <a:pPr marL="0" indent="0">
              <a:buNone/>
            </a:pPr>
            <a:r>
              <a:rPr lang="en-US" dirty="0"/>
              <a:t>Wendy's (once a week or more, 2 to 3 times a month, once a month or less).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13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4B (Q9)</a:t>
            </a:r>
            <a:r>
              <a:rPr lang="en-US" sz="2800" b="1" dirty="0"/>
              <a:t>  Sample Wendy’s</a:t>
            </a:r>
            <a:r>
              <a:rPr lang="en-US" altLang="ja-JP" sz="2800" b="1" dirty="0"/>
              <a:t> survey: Demographic questions </a:t>
            </a:r>
            <a:endParaRPr lang="en-US" sz="28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sz="2000" dirty="0"/>
              <a:t>9. As head of the household, please answer the following questions about you and your household. Check only on response for each question.</a:t>
            </a:r>
          </a:p>
          <a:p>
            <a:pPr marL="0" indent="0">
              <a:buNone/>
            </a:pPr>
            <a:r>
              <a:rPr lang="en-US" sz="2000" dirty="0"/>
              <a:t>a. What is your gender? Male. Female.</a:t>
            </a:r>
          </a:p>
          <a:p>
            <a:pPr marL="0" indent="0">
              <a:buNone/>
            </a:pPr>
            <a:r>
              <a:rPr lang="en-US" sz="2000" dirty="0"/>
              <a:t>b. What is your marital status? Single. Married. Other (widowed, divorced, etc.)</a:t>
            </a:r>
          </a:p>
          <a:p>
            <a:pPr marL="0" indent="0">
              <a:buNone/>
            </a:pPr>
            <a:r>
              <a:rPr lang="en-US" sz="2000" dirty="0"/>
              <a:t>c. How many children under age 18 live in your home? 0. 1. 2. 3 or more.</a:t>
            </a:r>
          </a:p>
          <a:p>
            <a:pPr marL="0" indent="0">
              <a:buNone/>
            </a:pPr>
            <a:r>
              <a:rPr lang="en-US" sz="2000" dirty="0"/>
              <a:t>d. What is your age? Under 25. 25-44. 45 or older.</a:t>
            </a:r>
          </a:p>
          <a:p>
            <a:pPr marL="0" indent="0">
              <a:buNone/>
            </a:pPr>
            <a:r>
              <a:rPr lang="en-US" sz="2000" dirty="0"/>
              <a:t>e. What is your total annual individual or household income? Less than 15 thousand dollars. 15 thousand dollars to 49 thousand dollars. Over 49 thousand dollars.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eaLnBrk="1" hangingPunct="1"/>
            <a:endParaRPr lang="en-US" b="1" dirty="0">
              <a:solidFill>
                <a:srgbClr val="A50532"/>
              </a:solidFill>
            </a:endParaRPr>
          </a:p>
        </p:txBody>
      </p:sp>
      <p:sp>
        <p:nvSpPr>
          <p:cNvPr id="13" name="Title 12"/>
          <p:cNvSpPr>
            <a:spLocks noGrp="1"/>
          </p:cNvSpPr>
          <p:nvPr>
            <p:ph type="title"/>
          </p:nvPr>
        </p:nvSpPr>
        <p:spPr/>
        <p:txBody>
          <a:bodyPr/>
          <a:lstStyle/>
          <a:p>
            <a:pPr marL="342900" eaLnBrk="1" hangingPunct="1"/>
            <a:r>
              <a:rPr lang="en-US" sz="2400" b="1" dirty="0">
                <a:solidFill>
                  <a:srgbClr val="A50532"/>
                </a:solidFill>
              </a:rPr>
              <a:t>STEP 2: DEVELOP THE RESEARCH PLAN</a:t>
            </a:r>
            <a:br>
              <a:rPr lang="en-US" sz="2400" b="1" dirty="0">
                <a:solidFill>
                  <a:srgbClr val="A50532"/>
                </a:solidFill>
              </a:rPr>
            </a:br>
            <a:r>
              <a:rPr lang="en-US" sz="2400" b="1" dirty="0">
                <a:solidFill>
                  <a:srgbClr val="A50532"/>
                </a:solidFill>
              </a:rPr>
              <a:t>DETERMINE HOW TO COLLECT DATA</a:t>
            </a:r>
            <a:endParaRPr lang="en-US" sz="2400" dirty="0"/>
          </a:p>
        </p:txBody>
      </p:sp>
      <p:sp>
        <p:nvSpPr>
          <p:cNvPr id="14" name="Content Placeholder 13"/>
          <p:cNvSpPr>
            <a:spLocks noGrp="1"/>
          </p:cNvSpPr>
          <p:nvPr>
            <p:ph idx="1"/>
          </p:nvPr>
        </p:nvSpPr>
        <p:spPr>
          <a:xfrm>
            <a:off x="457200" y="1600200"/>
            <a:ext cx="4794915" cy="4525963"/>
          </a:xfrm>
        </p:spPr>
        <p:txBody>
          <a:bodyPr/>
          <a:lstStyle/>
          <a:p>
            <a:r>
              <a:rPr lang="en-US" b="1" dirty="0">
                <a:solidFill>
                  <a:srgbClr val="0064FF"/>
                </a:solidFill>
                <a:hlinkClick r:id="rId3" action="ppaction://hlinksldjump"/>
              </a:rPr>
              <a:t>Constraints</a:t>
            </a:r>
            <a:endParaRPr lang="en-US" b="1" dirty="0"/>
          </a:p>
          <a:p>
            <a:r>
              <a:rPr lang="en-US" b="1" dirty="0"/>
              <a:t>Identify Data Needed for Marketing Actions</a:t>
            </a:r>
          </a:p>
          <a:p>
            <a:r>
              <a:rPr lang="en-US" b="1" dirty="0"/>
              <a:t>Identify Data Needed </a:t>
            </a:r>
          </a:p>
          <a:p>
            <a:r>
              <a:rPr lang="en-US" b="1" dirty="0"/>
              <a:t>Determine How to Collect Data</a:t>
            </a:r>
            <a:endParaRPr lang="en-US" b="1" dirty="0">
              <a:solidFill>
                <a:srgbClr val="2C455E"/>
              </a:solidFill>
            </a:endParaRPr>
          </a:p>
          <a:p>
            <a:pPr lvl="1"/>
            <a:r>
              <a:rPr lang="en-US" b="1" dirty="0"/>
              <a:t>Concepts</a:t>
            </a:r>
          </a:p>
          <a:p>
            <a:pPr lvl="1"/>
            <a:r>
              <a:rPr lang="en-US" b="1" dirty="0"/>
              <a:t>Methods</a:t>
            </a:r>
            <a:endParaRPr lang="en-US" dirty="0"/>
          </a:p>
        </p:txBody>
      </p:sp>
      <p:pic>
        <p:nvPicPr>
          <p:cNvPr id="11" name="Picture 1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90753" y="2934547"/>
            <a:ext cx="3075146" cy="2934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14 </a:t>
            </a:r>
            <a:r>
              <a:rPr lang="en-US" sz="3200" b="1" dirty="0">
                <a:solidFill>
                  <a:srgbClr val="AA785A"/>
                </a:solidFill>
              </a:rPr>
              <a:t>APPLYING MARKETING METRICS</a:t>
            </a:r>
            <a:r>
              <a:rPr lang="en-US" sz="2400" b="1" dirty="0">
                <a:solidFill>
                  <a:srgbClr val="A50532"/>
                </a:solidFill>
              </a:rPr>
              <a:t> Are the Carmex Social Media Programs Working Well</a:t>
            </a:r>
            <a:r>
              <a:rPr lang="en-US" altLang="ja-JP" sz="2400" b="1" dirty="0">
                <a:solidFill>
                  <a:srgbClr val="A50532"/>
                </a:solidFill>
              </a:rPr>
              <a:t>?</a:t>
            </a:r>
            <a:endParaRPr lang="en-US" sz="2400" dirty="0"/>
          </a:p>
        </p:txBody>
      </p:sp>
      <p:sp>
        <p:nvSpPr>
          <p:cNvPr id="3" name="Content Placeholder 2"/>
          <p:cNvSpPr>
            <a:spLocks noGrp="1"/>
          </p:cNvSpPr>
          <p:nvPr>
            <p:ph idx="1"/>
          </p:nvPr>
        </p:nvSpPr>
        <p:spPr>
          <a:xfrm>
            <a:off x="457200" y="1155700"/>
            <a:ext cx="8229600" cy="5397500"/>
          </a:xfrm>
        </p:spPr>
        <p:txBody>
          <a:bodyPr/>
          <a:lstStyle/>
          <a:p>
            <a:pPr>
              <a:buNone/>
            </a:pPr>
            <a:r>
              <a:rPr lang="en-US" sz="1800" dirty="0"/>
              <a:t>The first is a line graph showing the Carmex conversation velocity by comparing the month and the number of impressions per month in millions. The graph looks at both 2015 and 2016 and compares Facebook and Twitter. Looking at the Facebook line, 2015 and 2016 are very similar, both being at about 110 million and 150 million respectively in January. From there, they dip down to about 30 million (2015) and 50 million (2016) in June and July, and rise back up to approximately 190 million in 2015 and 290 million in 2016. When looking at the Twitter lines, 2015 began at approximately 10 million and 2016 began at 20 million. These lines stayed relatively straight for the entire year rising very slightly towards September, October, November, and December. </a:t>
            </a:r>
          </a:p>
          <a:p>
            <a:pPr>
              <a:buNone/>
            </a:pPr>
            <a:r>
              <a:rPr lang="en-US" sz="1800" dirty="0"/>
              <a:t>The second graph is a pie chart called Carmex Share of Voice December 2016. Chapstick is 48 percent of the graph, Blistex is 17 percent, and Carmex is 35 percent. The percentage change from 12/15 to 12/16 is Carmex +12 percent, Chapstick -7 percent, and Blistex -5 percent.</a:t>
            </a:r>
          </a:p>
          <a:p>
            <a:pPr>
              <a:buNone/>
            </a:pPr>
            <a:r>
              <a:rPr lang="en-US" sz="1800" dirty="0"/>
              <a:t>The final graph is a pie chart titled Carmex Sentiment December 2016. 80 percent of the graph is positive, 5 percent is negative, and 15 percent is neutral. The percentage change for this graph from 12/15 to 12/16 is positive +23 percent, neutral +5 percent, and negative -7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15 </a:t>
            </a:r>
            <a:r>
              <a:rPr lang="en-US" sz="2400" dirty="0">
                <a:solidFill>
                  <a:srgbClr val="7493E2"/>
                </a:solidFill>
                <a:effectLst>
                  <a:outerShdw blurRad="38100" dist="38100" dir="2700000" algn="tl">
                    <a:srgbClr val="DDDDDD"/>
                  </a:outerShdw>
                </a:effectLst>
              </a:rPr>
              <a:t>FIGURE </a:t>
            </a:r>
            <a:r>
              <a:rPr lang="fi-FI" sz="2400" dirty="0">
                <a:solidFill>
                  <a:srgbClr val="7493E2"/>
                </a:solidFill>
                <a:effectLst>
                  <a:outerShdw blurRad="38100" dist="38100" dir="2700000" algn="tl">
                    <a:srgbClr val="DDDDDD"/>
                  </a:outerShdw>
                </a:effectLst>
              </a:rPr>
              <a:t>7-</a:t>
            </a:r>
            <a:r>
              <a:rPr lang="en-US" sz="2400" dirty="0">
                <a:solidFill>
                  <a:srgbClr val="7493E2"/>
                </a:solidFill>
                <a:effectLst>
                  <a:outerShdw blurRad="38100" dist="38100" dir="2700000" algn="tl">
                    <a:srgbClr val="DDDDDD"/>
                  </a:outerShdw>
                </a:effectLst>
              </a:rPr>
              <a:t>5</a:t>
            </a:r>
            <a:r>
              <a:rPr lang="en-US" sz="2400" b="1" dirty="0"/>
              <a:t>  How marketing researchers and managers use information technology to turn information into action</a:t>
            </a:r>
            <a:endParaRPr lang="en-US" sz="2400" dirty="0"/>
          </a:p>
        </p:txBody>
      </p:sp>
      <p:sp>
        <p:nvSpPr>
          <p:cNvPr id="3" name="Content Placeholder 2"/>
          <p:cNvSpPr>
            <a:spLocks noGrp="1"/>
          </p:cNvSpPr>
          <p:nvPr>
            <p:ph idx="1"/>
          </p:nvPr>
        </p:nvSpPr>
        <p:spPr>
          <a:xfrm>
            <a:off x="457200" y="1092200"/>
            <a:ext cx="8229600" cy="5461000"/>
          </a:xfrm>
        </p:spPr>
        <p:txBody>
          <a:bodyPr/>
          <a:lstStyle/>
          <a:p>
            <a:pPr marL="0" indent="0">
              <a:buNone/>
            </a:pPr>
            <a:r>
              <a:rPr lang="en-US" sz="1800" dirty="0"/>
              <a:t>The intelligent marketing enterprise platform is broken into big data and data analytics.</a:t>
            </a:r>
          </a:p>
          <a:p>
            <a:pPr marL="0" indent="0">
              <a:buNone/>
            </a:pPr>
            <a:r>
              <a:rPr lang="en-US" sz="1800" dirty="0"/>
              <a:t>Big data contains the following:</a:t>
            </a:r>
          </a:p>
          <a:p>
            <a:pPr marL="0" indent="0">
              <a:buNone/>
            </a:pPr>
            <a:r>
              <a:rPr lang="en-US" sz="1800" dirty="0"/>
              <a:t>Internal data sources (customer orders, customer data, inventory, sales calls, promotions).</a:t>
            </a:r>
          </a:p>
          <a:p>
            <a:pPr marL="0" indent="0">
              <a:buNone/>
            </a:pPr>
            <a:r>
              <a:rPr lang="en-US" sz="1800" dirty="0"/>
              <a:t>Cloud environment (data storage, cloud computing capabilities).</a:t>
            </a:r>
          </a:p>
          <a:p>
            <a:pPr marL="0" indent="0">
              <a:buNone/>
            </a:pPr>
            <a:r>
              <a:rPr lang="en-US" sz="1800" dirty="0"/>
              <a:t>External data sources (global sources, trade associations, U.S. Census data, Internet of things, single-source services).</a:t>
            </a:r>
          </a:p>
          <a:p>
            <a:pPr marL="0" indent="0">
              <a:buNone/>
            </a:pPr>
            <a:r>
              <a:rPr lang="en-US" sz="1800" dirty="0"/>
              <a:t>These all connect to a data warehouse, which contains internal and external databases. </a:t>
            </a:r>
          </a:p>
          <a:p>
            <a:pPr marL="0" indent="0">
              <a:buNone/>
            </a:pPr>
            <a:r>
              <a:rPr lang="en-US" sz="1800" dirty="0"/>
              <a:t>With data analytics, analytical tools to organize, manipulate, analyze, and present data are used to create results, which are examined by a marketing researcher or data scientist to answer buying queries such as "who buys?" and "How much?" and "why?"  These results are analyzed again before being sent into the internal and external databases.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Appendix 16 </a:t>
            </a:r>
            <a:r>
              <a:rPr lang="en-US" sz="2000" dirty="0">
                <a:solidFill>
                  <a:srgbClr val="7493E2"/>
                </a:solidFill>
                <a:effectLst>
                  <a:outerShdw blurRad="38100" dist="38100" dir="2700000" algn="tl">
                    <a:srgbClr val="DDDDDD"/>
                  </a:outerShdw>
                </a:effectLst>
              </a:rPr>
              <a:t>FIGURE </a:t>
            </a:r>
            <a:r>
              <a:rPr lang="fi-FI" sz="2000" dirty="0">
                <a:solidFill>
                  <a:srgbClr val="7493E2"/>
                </a:solidFill>
                <a:effectLst>
                  <a:outerShdw blurRad="38100" dist="38100" dir="2700000" algn="tl">
                    <a:srgbClr val="DDDDDD"/>
                  </a:outerShdw>
                </a:effectLst>
              </a:rPr>
              <a:t>7-</a:t>
            </a:r>
            <a:r>
              <a:rPr lang="en-US" sz="2000" dirty="0">
                <a:solidFill>
                  <a:srgbClr val="7493E2"/>
                </a:solidFill>
                <a:effectLst>
                  <a:outerShdw blurRad="38100" dist="38100" dir="2700000" algn="tl">
                    <a:srgbClr val="DDDDDD"/>
                  </a:outerShdw>
                </a:effectLst>
              </a:rPr>
              <a:t>6</a:t>
            </a:r>
            <a:r>
              <a:rPr lang="en-US" sz="2000" b="1" dirty="0"/>
              <a:t>  Marketing dashboards that present findings to Tony’</a:t>
            </a:r>
            <a:r>
              <a:rPr lang="en-US" altLang="ja-JP" sz="2000" b="1" dirty="0"/>
              <a:t>s marketing manager that lead to recommendations and actions</a:t>
            </a:r>
            <a:endParaRPr lang="en-US" sz="2000" dirty="0"/>
          </a:p>
        </p:txBody>
      </p:sp>
      <p:sp>
        <p:nvSpPr>
          <p:cNvPr id="3" name="Content Placeholder 2"/>
          <p:cNvSpPr>
            <a:spLocks noGrp="1"/>
          </p:cNvSpPr>
          <p:nvPr>
            <p:ph idx="1"/>
          </p:nvPr>
        </p:nvSpPr>
        <p:spPr>
          <a:xfrm>
            <a:off x="457200" y="1079500"/>
            <a:ext cx="8229600" cy="5473700"/>
          </a:xfrm>
        </p:spPr>
        <p:txBody>
          <a:bodyPr/>
          <a:lstStyle/>
          <a:p>
            <a:pPr marL="0" indent="0">
              <a:buNone/>
            </a:pPr>
            <a:r>
              <a:rPr lang="en-US" dirty="0"/>
              <a:t>The four bar graphs show the following:</a:t>
            </a:r>
          </a:p>
          <a:p>
            <a:pPr marL="0" indent="0">
              <a:buNone/>
            </a:pPr>
            <a:r>
              <a:rPr lang="en-US" dirty="0"/>
              <a:t>Bar graph A annual sales:</a:t>
            </a:r>
          </a:p>
          <a:p>
            <a:pPr marL="0" indent="0">
              <a:buNone/>
            </a:pPr>
            <a:r>
              <a:rPr lang="en-US" dirty="0"/>
              <a:t>Bar graph B annual sales per household:</a:t>
            </a:r>
          </a:p>
          <a:p>
            <a:pPr marL="0" indent="0">
              <a:buNone/>
            </a:pPr>
            <a:r>
              <a:rPr lang="en-US" dirty="0"/>
              <a:t>Bar graph C average annual sales per household, by household size.</a:t>
            </a:r>
          </a:p>
          <a:p>
            <a:pPr marL="0" indent="0">
              <a:buNone/>
            </a:pPr>
            <a:r>
              <a:rPr lang="en-US" dirty="0"/>
              <a:t>Bar graph D average annual sales per household, by age of children in the household.</a:t>
            </a:r>
          </a:p>
        </p:txBody>
      </p:sp>
      <p:sp>
        <p:nvSpPr>
          <p:cNvPr id="4" name="Text Placeholder 3"/>
          <p:cNvSpPr>
            <a:spLocks noGrp="1"/>
          </p:cNvSpPr>
          <p:nvPr>
            <p:ph type="body" sz="quarter" idx="16"/>
          </p:nvPr>
        </p:nvSpPr>
        <p:spPr/>
        <p:txBody>
          <a:bodyPr/>
          <a:lstStyle/>
          <a:p>
            <a:r>
              <a:rPr lang="en-US" dirty="0">
                <a:hlinkClick r:id="rId3"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17 </a:t>
            </a:r>
            <a:r>
              <a:rPr lang="en-US" sz="2800" dirty="0">
                <a:solidFill>
                  <a:srgbClr val="7493E2"/>
                </a:solidFill>
                <a:effectLst>
                  <a:outerShdw blurRad="38100" dist="38100" dir="2700000" algn="tl">
                    <a:srgbClr val="DDDDDD"/>
                  </a:outerShdw>
                </a:effectLst>
              </a:rPr>
              <a:t>FIGURE </a:t>
            </a:r>
            <a:r>
              <a:rPr lang="fi-FI" sz="2800" dirty="0">
                <a:solidFill>
                  <a:srgbClr val="7493E2"/>
                </a:solidFill>
                <a:effectLst>
                  <a:outerShdw blurRad="38100" dist="38100" dir="2700000" algn="tl">
                    <a:srgbClr val="DDDDDD"/>
                  </a:outerShdw>
                </a:effectLst>
              </a:rPr>
              <a:t>7-</a:t>
            </a:r>
            <a:r>
              <a:rPr lang="en-US" sz="2800" dirty="0">
                <a:solidFill>
                  <a:srgbClr val="7493E2"/>
                </a:solidFill>
                <a:effectLst>
                  <a:outerShdw blurRad="38100" dist="38100" dir="2700000" algn="tl">
                    <a:srgbClr val="DDDDDD"/>
                  </a:outerShdw>
                </a:effectLst>
              </a:rPr>
              <a:t>7</a:t>
            </a:r>
            <a:r>
              <a:rPr lang="en-US" sz="2800" b="1" dirty="0"/>
              <a:t>  Linear trend extrapolation of sales revenues at Xerox, made at the start of 2000</a:t>
            </a:r>
            <a:endParaRPr lang="en-US" sz="2800" dirty="0"/>
          </a:p>
        </p:txBody>
      </p:sp>
      <p:sp>
        <p:nvSpPr>
          <p:cNvPr id="3" name="Content Placeholder 2"/>
          <p:cNvSpPr>
            <a:spLocks noGrp="1"/>
          </p:cNvSpPr>
          <p:nvPr>
            <p:ph idx="1"/>
          </p:nvPr>
        </p:nvSpPr>
        <p:spPr>
          <a:xfrm>
            <a:off x="457200" y="1181100"/>
            <a:ext cx="8229600" cy="5372100"/>
          </a:xfrm>
        </p:spPr>
        <p:txBody>
          <a:bodyPr/>
          <a:lstStyle/>
          <a:p>
            <a:pPr marL="0" indent="0">
              <a:buNone/>
            </a:pPr>
            <a:r>
              <a:rPr lang="en-US" dirty="0"/>
              <a:t>A line graph of sales revenues (in billions) over the years between 1988 and 2018 shows an incline from about 12 billion dollars in 1988 to just under 18 billion dollars in 2000. These actual values include a high of 20 billion dollars in 1998, and a drop between 1992 and 1994. The linear trend extrapolation forecast shows a continued steady incline from 2000 to 2018.</a:t>
            </a:r>
          </a:p>
          <a:p>
            <a:pPr marL="0" indent="0">
              <a:buNone/>
            </a:pPr>
            <a:r>
              <a:rPr lang="en-US" dirty="0"/>
              <a:t>The actual values after the forecast is made shows a drop in sales revenue from 2000. It reaches a steady low of 16 billion dollars between 2002 and 2005. A slight increase occurs between 2006 and 2008, before a drop in 2009 reaches a low of 15 billion dollars. 2010 shows a sharp increase, with a high in 2011 of 22 billion dollars. The line declines slightly before dropping down to 16 billion dollars in 2016.</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18 </a:t>
            </a:r>
            <a:r>
              <a:rPr lang="en-US" sz="3200" b="1" dirty="0">
                <a:solidFill>
                  <a:srgbClr val="007800"/>
                </a:solidFill>
              </a:rPr>
              <a:t>VIDEO CASE 7 </a:t>
            </a:r>
            <a:r>
              <a:rPr lang="en-US" sz="2800" b="1" dirty="0">
                <a:solidFill>
                  <a:srgbClr val="A50532"/>
                </a:solidFill>
              </a:rPr>
              <a:t>Carmex [A] </a:t>
            </a:r>
            <a:r>
              <a:rPr lang="en-US" sz="2000" b="1" dirty="0">
                <a:solidFill>
                  <a:srgbClr val="A50532"/>
                </a:solidFill>
              </a:rPr>
              <a:t>(1 of 7)</a:t>
            </a:r>
            <a:endParaRPr lang="en-US" sz="2000" dirty="0"/>
          </a:p>
        </p:txBody>
      </p:sp>
      <p:sp>
        <p:nvSpPr>
          <p:cNvPr id="3" name="Content Placeholder 2"/>
          <p:cNvSpPr>
            <a:spLocks noGrp="1"/>
          </p:cNvSpPr>
          <p:nvPr>
            <p:ph idx="1"/>
          </p:nvPr>
        </p:nvSpPr>
        <p:spPr/>
        <p:txBody>
          <a:bodyPr/>
          <a:lstStyle/>
          <a:p>
            <a:pPr marL="0" indent="0">
              <a:buNone/>
            </a:pPr>
            <a:r>
              <a:rPr lang="en-US" dirty="0"/>
              <a:t>The question asks, “Which Carmex lip balm flavor would you most like to see next: watermelon, green apple, or peach mango?”</a:t>
            </a:r>
          </a:p>
          <a:p>
            <a:pPr marL="0" indent="0">
              <a:buNone/>
            </a:pPr>
            <a:r>
              <a:rPr lang="en-US" dirty="0"/>
              <a:t>Below this are the options to like and comment.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19 </a:t>
            </a:r>
            <a:r>
              <a:rPr lang="en-US" b="1" dirty="0">
                <a:solidFill>
                  <a:srgbClr val="007800"/>
                </a:solidFill>
              </a:rPr>
              <a:t>VIDEO CASE 8 </a:t>
            </a:r>
            <a:r>
              <a:rPr lang="en-US" sz="3200" b="1" dirty="0">
                <a:solidFill>
                  <a:srgbClr val="A50532"/>
                </a:solidFill>
              </a:rPr>
              <a:t>Carmex [A]</a:t>
            </a:r>
            <a:endParaRPr lang="en-US" dirty="0"/>
          </a:p>
        </p:txBody>
      </p:sp>
      <p:sp>
        <p:nvSpPr>
          <p:cNvPr id="3" name="Content Placeholder 2"/>
          <p:cNvSpPr>
            <a:spLocks noGrp="1"/>
          </p:cNvSpPr>
          <p:nvPr>
            <p:ph idx="1"/>
          </p:nvPr>
        </p:nvSpPr>
        <p:spPr/>
        <p:txBody>
          <a:bodyPr/>
          <a:lstStyle/>
          <a:p>
            <a:pPr marL="0" indent="0">
              <a:buNone/>
            </a:pPr>
            <a:r>
              <a:rPr lang="en-US" dirty="0"/>
              <a:t>The question asks, “Which Carmex lip balm flavor would you most like to see next?” Beneath it are the options of watermelon, green apple, or peach mango.</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20 </a:t>
            </a:r>
            <a:r>
              <a:rPr lang="en-US" sz="3200" dirty="0">
                <a:solidFill>
                  <a:srgbClr val="7493E2"/>
                </a:solidFill>
                <a:effectLst>
                  <a:outerShdw blurRad="38100" dist="38100" dir="2700000" algn="tl">
                    <a:srgbClr val="DDDDDD"/>
                  </a:outerShdw>
                </a:effectLst>
                <a:ea typeface="ヒラギノ角ゴ Pro W3" charset="0"/>
                <a:cs typeface="ヒラギノ角ゴ Pro W3" charset="0"/>
              </a:rPr>
              <a:t>FIGURE 3</a:t>
            </a:r>
            <a:r>
              <a:rPr lang="en-US" sz="3200" b="1" dirty="0">
                <a:ea typeface="ヒラギノ角ゴ Pro W3" charset="0"/>
                <a:cs typeface="ヒラギノ角ゴ Pro W3" charset="0"/>
              </a:rPr>
              <a:t>  </a:t>
            </a:r>
            <a:r>
              <a:rPr lang="en-US" sz="3200" b="1" dirty="0">
                <a:solidFill>
                  <a:srgbClr val="A50532"/>
                </a:solidFill>
                <a:ea typeface="ヒラギノ角ゴ Pro W3" charset="0"/>
                <a:cs typeface="ヒラギノ角ゴ Pro W3" charset="0"/>
              </a:rPr>
              <a:t>Potential results from three possible Facebook strategies</a:t>
            </a:r>
            <a:endParaRPr lang="en-US" sz="3200" dirty="0"/>
          </a:p>
        </p:txBody>
      </p:sp>
      <p:sp>
        <p:nvSpPr>
          <p:cNvPr id="3" name="Content Placeholder 2"/>
          <p:cNvSpPr>
            <a:spLocks noGrp="1"/>
          </p:cNvSpPr>
          <p:nvPr>
            <p:ph idx="1"/>
          </p:nvPr>
        </p:nvSpPr>
        <p:spPr>
          <a:xfrm>
            <a:off x="457200" y="1308100"/>
            <a:ext cx="8229600" cy="5245100"/>
          </a:xfrm>
        </p:spPr>
        <p:txBody>
          <a:bodyPr/>
          <a:lstStyle/>
          <a:p>
            <a:pPr marL="0" indent="0">
              <a:buNone/>
            </a:pPr>
            <a:r>
              <a:rPr lang="en-US" dirty="0"/>
              <a:t>Three Facebook strategies are shown, as well as their potential impacts, and whether the results are favorable, neutral, or unfavorable. </a:t>
            </a:r>
          </a:p>
          <a:p>
            <a:pPr marL="0" indent="0">
              <a:buNone/>
            </a:pPr>
            <a:r>
              <a:rPr lang="en-US" dirty="0"/>
              <a:t>Poll only. Potential increased "engagement“: high (favorable). Potential increased "likes“: low (unfavorable). Cost: low (unfavorable).</a:t>
            </a:r>
          </a:p>
          <a:p>
            <a:pPr marL="0" indent="0">
              <a:buNone/>
            </a:pPr>
            <a:r>
              <a:rPr lang="en-US" dirty="0"/>
              <a:t>Contest only. Potential increased "engagement“: low (unfavorable). Potential increased "likes“: high (favorable). Cost: moderate (neutral).</a:t>
            </a:r>
          </a:p>
          <a:p>
            <a:pPr marL="0" indent="0">
              <a:buNone/>
            </a:pPr>
            <a:r>
              <a:rPr lang="en-US" dirty="0"/>
              <a:t>Poll and Contest. Potential increased "engagement“: high (favorable). Potential increased "likes“: high (favorable). Cost: moderate to high (neutral).</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theme/theme1.xml><?xml version="1.0" encoding="utf-8"?>
<a:theme xmlns:a="http://schemas.openxmlformats.org/drawingml/2006/main" name="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17850</TotalTime>
  <Words>4691</Words>
  <Application>Microsoft Office PowerPoint</Application>
  <PresentationFormat>On-screen Show (4:3)</PresentationFormat>
  <Paragraphs>516</Paragraphs>
  <Slides>96</Slides>
  <Notes>77</Notes>
  <HiddenSlides>30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96</vt:i4>
      </vt:variant>
    </vt:vector>
  </HeadingPairs>
  <TitlesOfParts>
    <vt:vector size="113" baseType="lpstr">
      <vt:lpstr>MS PGothic</vt:lpstr>
      <vt:lpstr>Arial</vt:lpstr>
      <vt:lpstr>ArumSans Bold</vt:lpstr>
      <vt:lpstr>ArumSans Regular</vt:lpstr>
      <vt:lpstr>Calibri</vt:lpstr>
      <vt:lpstr>Cantoria MT Std</vt:lpstr>
      <vt:lpstr>Times</vt:lpstr>
      <vt:lpstr>Vectipede Rg</vt:lpstr>
      <vt:lpstr>ヒラギノ角ゴ Pro W3</vt:lpstr>
      <vt:lpstr>FIRST, BREAK, LAST slides</vt:lpstr>
      <vt:lpstr>Alternate FIRST, BREAK, LAST slides</vt:lpstr>
      <vt:lpstr>Plain BODY/MAIN CONTENT</vt:lpstr>
      <vt:lpstr>Red bar footer BODY/MAIN CONTENT</vt:lpstr>
      <vt:lpstr>PLAIN Section Divider, Quotes, Callouts</vt:lpstr>
      <vt:lpstr>RED FOOTER Section Divider, Quotes, Callouts</vt:lpstr>
      <vt:lpstr>Blank Presentation</vt:lpstr>
      <vt:lpstr>1_Blank Presentation</vt:lpstr>
      <vt:lpstr>Marketing Research: From Customer Insights to Actions </vt:lpstr>
      <vt:lpstr>LEARNING OBJECTIVES (LO)  AFTER READING CHAPTER 7, YOU SHOULD BE ABLE TO: (1 of 2)</vt:lpstr>
      <vt:lpstr>LEARNING OBJECTIVES (LO)  AFTER READING CHAPTER 7, YOU SHOULD BE ABLE TO: (2 of 2)</vt:lpstr>
      <vt:lpstr>MARKETING RESEARCH GOES TO THE MOVIES</vt:lpstr>
      <vt:lpstr>THE ROLE OF MARKETING RESEARCH</vt:lpstr>
      <vt:lpstr>FIGURE 7-1  Five-step marketing research approach leading to marketing actions.</vt:lpstr>
      <vt:lpstr>STEP 1: DEFINE THE PROBLEM SET THE RESEARCH OBJECTIVES (1 of 2)</vt:lpstr>
      <vt:lpstr>STEP 1: DEFINE THE PROBLEM SET THE RESEARCH OBJECTIVES (2 of 2)</vt:lpstr>
      <vt:lpstr>STEP 2: DEVELOP THE RESEARCH PLAN DETERMINE HOW TO COLLECT DATA</vt:lpstr>
      <vt:lpstr>STEP 3: COLLECT RELEVANT INFORMATION/DATA</vt:lpstr>
      <vt:lpstr>FIGURE 7-2  Types of marketing information</vt:lpstr>
      <vt:lpstr>STEP 3: COLLECT RELEVANT DATA SECONDARY DATA (1 of 5)</vt:lpstr>
      <vt:lpstr>STEP 3: COLLECT RELEVANT DATA SECONDARY DATA (2 of 5)</vt:lpstr>
      <vt:lpstr>STEP 3: COLLECT RELEVANT DATA SECONDARY DATA (3 of 5)</vt:lpstr>
      <vt:lpstr>STEP 3: COLLECT RELEVANT DATA SECONDARY DATA (4 of 5)</vt:lpstr>
      <vt:lpstr>MARKETING MATTERS Online Databases and Internet Resources for Marketers</vt:lpstr>
      <vt:lpstr>STEP 3: COLLECT RELEVANT DATA SECONDARY DATA (5 of 5)</vt:lpstr>
      <vt:lpstr>STEP 3: COLLECT RELEVANT DATA PRIMARY DATA—WATCHING PEOPLE (1 of 2)</vt:lpstr>
      <vt:lpstr>FIGURE 7-3  Nielsen Broadcast Ranking Report for network TV primetime households for the week of March 28, 2016.</vt:lpstr>
      <vt:lpstr>STEP 3: COLLECT RELEVANT DATA PRIMARY DATA—WATCHING PEOPLE (2 of 2)</vt:lpstr>
      <vt:lpstr>STEP 3: COLLECT RELEVANT DATA PRIMARY DATA—ASKING PEOPLE (1 of 3)</vt:lpstr>
      <vt:lpstr>STEP 3: COLLECT RELEVANT DATA PRIMARY DATA—ASKING PEOPLE (2 of 3)</vt:lpstr>
      <vt:lpstr>STEP 3: COLLECT RELEVANT DATA PRIMARY DATA—ASKING PEOPLE (3 of 3)</vt:lpstr>
      <vt:lpstr>FIGURE 7-A  Comparison of Types of Surveys</vt:lpstr>
      <vt:lpstr>STEP 3: COLLECT RELEVANT DATA PRIMARY DATA—QUESTION FORMATS</vt:lpstr>
      <vt:lpstr>FIGURE 7-4  Different types of questions in a sample Wendy’s survey (Q1 – Q5)</vt:lpstr>
      <vt:lpstr>FIGURE 7-4A (Q1)  Sample Wendy’s survey: Open-ended question</vt:lpstr>
      <vt:lpstr>FIGURE 7-4A (Q2)  Sample Wendy’s survey: Dichotomous question</vt:lpstr>
      <vt:lpstr>FIGURE 7-4A (Q3)  Sample Wendy’s survey: Multiple choice question </vt:lpstr>
      <vt:lpstr>FIGURE 7-4A (Q4)  Sample Wendy’s survey: Attitudinal question </vt:lpstr>
      <vt:lpstr>FIGURE 7-4A (Q5)  Sample Wendy’s survey: Semantic differential scale question </vt:lpstr>
      <vt:lpstr>FIGURE 7-4B  Different types of questions in a sample Wendy’s survey (Q6 – Q9) </vt:lpstr>
      <vt:lpstr>FIGURE 7-4B (Q6)  Sample Wendy’s survey: Likert scale question </vt:lpstr>
      <vt:lpstr>FIGURE 7-4B (Q7)  Sample Wendy’s survey: Media behavior question </vt:lpstr>
      <vt:lpstr>FIGURE 7-4B (Q8)  Sample Wendy’s survey: Usage behavior question </vt:lpstr>
      <vt:lpstr>FIGURE 7-4B (Q9)  Sample Wendy’s survey: Demographic questions </vt:lpstr>
      <vt:lpstr>STEP 3: COLLECT RELEVANT DATA PRIMARY DATA—OTHER SOURCES (1 of 2) </vt:lpstr>
      <vt:lpstr>APPLYING MARKETING METRICS Are the Carmex Social Media Programs Working Well?</vt:lpstr>
      <vt:lpstr>STEP 3: COLLECT RELEVANT DATA PRIMARY DATA—OTHER SOURCES (2 of 2) </vt:lpstr>
      <vt:lpstr>STEP 3: COLLECT RELEVANT DATA ADVANTAGES/DISADVANTAGES OF PRIMARY DATA</vt:lpstr>
      <vt:lpstr>STEP 4: DEVELOP FINDINGS ANALYZE THE DATA</vt:lpstr>
      <vt:lpstr>FIGURE 7-5  How marketing researchers and managers use information technology to turn information into action.</vt:lpstr>
      <vt:lpstr>MAKING RESPONSIBLE DECISIONS NO MORE PERSONAL SECRETS:  THE DOWNSIDE OF DATA MINING</vt:lpstr>
      <vt:lpstr>STEP 4: DEVELOP FINDINGS</vt:lpstr>
      <vt:lpstr>FIGURE 7-6  Marketing dashboards that present findings to Tony’s marketing manager that lead to recommendations and actions.</vt:lpstr>
      <vt:lpstr>STEP 5: TAKE MARKETING ACTIONS</vt:lpstr>
      <vt:lpstr>SALES FORECASTING TECHNIQUES (1 of 2)</vt:lpstr>
      <vt:lpstr>SALES FORECASTING TECHNIQUES  (2 of 2)</vt:lpstr>
      <vt:lpstr>FIGURE 7-7 Linear trend extrapolation of sales revenues at Xerox, made at the start of 2000.                               Copyright © McGraw-Hill Education.  Permission required for reproduction or display.</vt:lpstr>
      <vt:lpstr>VIDEO CASE 7 CARMEX [A]: LEVERAGING FACEBOOK FOR MARKETING RESEARCH</vt:lpstr>
      <vt:lpstr>VIDEO CASE 7 Carmex [A] (1 of 7)</vt:lpstr>
      <vt:lpstr>VIDEO CASE 7 Carmex [A] (2 of 7)</vt:lpstr>
      <vt:lpstr>FIGURE 3  Potential results from three possible Facebook strategies.</vt:lpstr>
      <vt:lpstr>VIDEO CASE 7 Carmex [A] (3 of 7)</vt:lpstr>
      <vt:lpstr>VIDEO CASE 7 Carmex [A] (4 of 7)</vt:lpstr>
      <vt:lpstr>VIDEO CASE 7 Carmex [A] (5 of 7)</vt:lpstr>
      <vt:lpstr>VIDEO CASE 7 Carmex [A] (6 of 7)</vt:lpstr>
      <vt:lpstr>VIDEO CASE 7 Carmex [A] (7 of 7)</vt:lpstr>
      <vt:lpstr>IN-CLASS ACTIVITY 7-1</vt:lpstr>
      <vt:lpstr>ICA 7-1 Interpreting Census Data</vt:lpstr>
      <vt:lpstr>IN-CLASS ACTIVITY 7-2</vt:lpstr>
      <vt:lpstr>ICA 7-2 Websites for Marketers</vt:lpstr>
      <vt:lpstr>IN-CLASS ACTIVITY 7-3</vt:lpstr>
      <vt:lpstr>Howlin design survey.</vt:lpstr>
      <vt:lpstr>IN-CLASS ACTIVITY 7-4</vt:lpstr>
      <vt:lpstr>ICA 7-4 Pepsi vs. Coke Taste Test Challenge</vt:lpstr>
      <vt:lpstr>Marketing Research</vt:lpstr>
      <vt:lpstr>Measures of Success</vt:lpstr>
      <vt:lpstr>Constraints</vt:lpstr>
      <vt:lpstr>Data</vt:lpstr>
      <vt:lpstr>Secondary Data</vt:lpstr>
      <vt:lpstr>Primary Data</vt:lpstr>
      <vt:lpstr>Observational Data</vt:lpstr>
      <vt:lpstr>Questionnaire Data</vt:lpstr>
      <vt:lpstr>Information Technology</vt:lpstr>
      <vt:lpstr>Sales Forecast</vt:lpstr>
      <vt:lpstr>Appendix 1 FIGURE 7-1  Five-step marketing research approach leading to marketing actions</vt:lpstr>
      <vt:lpstr>Appendix 2 FIGURE 7-2  Types of marketing information</vt:lpstr>
      <vt:lpstr>Appendix 3 STEP 3: COLLECT RELEVANT DATA SECONDARY DATA (1 of 5)</vt:lpstr>
      <vt:lpstr>Appendix 4 STEP 3: COLLECT RELEVANT DATA SECONDARY DATA (2 of 5)</vt:lpstr>
      <vt:lpstr>Appendix 5 FIGURE 7-4A  Different types of questions in a sample Wendy’s survey (Q1 – Q5)</vt:lpstr>
      <vt:lpstr>Appendix 6 FIGURE 7-4A (Q3)  Sample Wendy’s survey: Multiple choice question </vt:lpstr>
      <vt:lpstr>Appendix 7 FIGURE 7-4A (Q4)  Sample Wendy’s survey: Attitudinal question </vt:lpstr>
      <vt:lpstr>Appendix 8 FIGURE 7-4A (Q5)  Sample Wendy’s survey: Semantic differential scale question </vt:lpstr>
      <vt:lpstr>Appendix 9 FIGURE 7-4B  Different types of questions in a sample Wendy’s survey (Q6 – Q9) </vt:lpstr>
      <vt:lpstr>Appendix 10 FIGURE 7-4B (Q6)  Sample Wendy’s survey: Likert scale question </vt:lpstr>
      <vt:lpstr>Appendix 11 FIGURE 7-4B (Q7)  Sample Wendy’s survey: Media behavior question </vt:lpstr>
      <vt:lpstr>Appendix 12 FIGURE 7-4B (Q8)  Sample Wendy’s survey: Usage behavior question </vt:lpstr>
      <vt:lpstr>Appendix 13 FIGURE 7-4B (Q9)  Sample Wendy’s survey: Demographic questions </vt:lpstr>
      <vt:lpstr>Appendix 14 APPLYING MARKETING METRICS Are the Carmex Social Media Programs Working Well?</vt:lpstr>
      <vt:lpstr>Appendix 15 FIGURE 7-5  How marketing researchers and managers use information technology to turn information into action</vt:lpstr>
      <vt:lpstr>Appendix 16 FIGURE 7-6  Marketing dashboards that present findings to Tony’s marketing manager that lead to recommendations and actions</vt:lpstr>
      <vt:lpstr>Appendix 17 FIGURE 7-7  Linear trend extrapolation of sales revenues at Xerox, made at the start of 2000</vt:lpstr>
      <vt:lpstr>Appendix 18 VIDEO CASE 7 Carmex [A] (1 of 7)</vt:lpstr>
      <vt:lpstr>Appendix 19 VIDEO CASE 8 Carmex [A]</vt:lpstr>
      <vt:lpstr>Appendix 20 FIGURE 3  Potential results from three possible Facebook strategies</vt:lpstr>
    </vt:vector>
  </TitlesOfParts>
  <Company>Vessey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Vessey</dc:creator>
  <cp:lastModifiedBy>Tonya Trybula</cp:lastModifiedBy>
  <cp:revision>441</cp:revision>
  <cp:lastPrinted>2016-03-22T21:41:29Z</cp:lastPrinted>
  <dcterms:created xsi:type="dcterms:W3CDTF">2013-10-14T03:32:30Z</dcterms:created>
  <dcterms:modified xsi:type="dcterms:W3CDTF">2016-12-19T05:29:34Z</dcterms:modified>
</cp:coreProperties>
</file>